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4"/>
  </p:notesMasterIdLst>
  <p:handoutMasterIdLst>
    <p:handoutMasterId r:id="rId175"/>
  </p:handoutMasterIdLst>
  <p:sldIdLst>
    <p:sldId id="256" r:id="rId2"/>
    <p:sldId id="260" r:id="rId3"/>
    <p:sldId id="377" r:id="rId4"/>
    <p:sldId id="379" r:id="rId5"/>
    <p:sldId id="365" r:id="rId6"/>
    <p:sldId id="393" r:id="rId7"/>
    <p:sldId id="397" r:id="rId8"/>
    <p:sldId id="398" r:id="rId9"/>
    <p:sldId id="399" r:id="rId10"/>
    <p:sldId id="401" r:id="rId11"/>
    <p:sldId id="402" r:id="rId12"/>
    <p:sldId id="403" r:id="rId13"/>
    <p:sldId id="407" r:id="rId14"/>
    <p:sldId id="417" r:id="rId15"/>
    <p:sldId id="580" r:id="rId16"/>
    <p:sldId id="581" r:id="rId17"/>
    <p:sldId id="582" r:id="rId18"/>
    <p:sldId id="583" r:id="rId19"/>
    <p:sldId id="584" r:id="rId20"/>
    <p:sldId id="429" r:id="rId21"/>
    <p:sldId id="430" r:id="rId22"/>
    <p:sldId id="431" r:id="rId23"/>
    <p:sldId id="368" r:id="rId24"/>
    <p:sldId id="370" r:id="rId25"/>
    <p:sldId id="371" r:id="rId26"/>
    <p:sldId id="372" r:id="rId27"/>
    <p:sldId id="432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3" r:id="rId57"/>
    <p:sldId id="464" r:id="rId58"/>
    <p:sldId id="465" r:id="rId59"/>
    <p:sldId id="466" r:id="rId60"/>
    <p:sldId id="467" r:id="rId61"/>
    <p:sldId id="468" r:id="rId62"/>
    <p:sldId id="469" r:id="rId63"/>
    <p:sldId id="470" r:id="rId64"/>
    <p:sldId id="471" r:id="rId65"/>
    <p:sldId id="472" r:id="rId66"/>
    <p:sldId id="473" r:id="rId67"/>
    <p:sldId id="474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499" r:id="rId93"/>
    <p:sldId id="500" r:id="rId94"/>
    <p:sldId id="501" r:id="rId95"/>
    <p:sldId id="502" r:id="rId96"/>
    <p:sldId id="503" r:id="rId97"/>
    <p:sldId id="504" r:id="rId98"/>
    <p:sldId id="505" r:id="rId99"/>
    <p:sldId id="506" r:id="rId100"/>
    <p:sldId id="507" r:id="rId101"/>
    <p:sldId id="508" r:id="rId102"/>
    <p:sldId id="509" r:id="rId103"/>
    <p:sldId id="510" r:id="rId104"/>
    <p:sldId id="511" r:id="rId105"/>
    <p:sldId id="512" r:id="rId106"/>
    <p:sldId id="513" r:id="rId107"/>
    <p:sldId id="514" r:id="rId108"/>
    <p:sldId id="515" r:id="rId109"/>
    <p:sldId id="516" r:id="rId110"/>
    <p:sldId id="517" r:id="rId111"/>
    <p:sldId id="518" r:id="rId112"/>
    <p:sldId id="519" r:id="rId113"/>
    <p:sldId id="520" r:id="rId114"/>
    <p:sldId id="521" r:id="rId115"/>
    <p:sldId id="522" r:id="rId116"/>
    <p:sldId id="523" r:id="rId117"/>
    <p:sldId id="524" r:id="rId118"/>
    <p:sldId id="525" r:id="rId119"/>
    <p:sldId id="526" r:id="rId120"/>
    <p:sldId id="527" r:id="rId121"/>
    <p:sldId id="528" r:id="rId122"/>
    <p:sldId id="529" r:id="rId123"/>
    <p:sldId id="530" r:id="rId124"/>
    <p:sldId id="531" r:id="rId125"/>
    <p:sldId id="532" r:id="rId126"/>
    <p:sldId id="533" r:id="rId127"/>
    <p:sldId id="534" r:id="rId128"/>
    <p:sldId id="535" r:id="rId129"/>
    <p:sldId id="536" r:id="rId130"/>
    <p:sldId id="537" r:id="rId131"/>
    <p:sldId id="538" r:id="rId132"/>
    <p:sldId id="539" r:id="rId133"/>
    <p:sldId id="540" r:id="rId134"/>
    <p:sldId id="541" r:id="rId135"/>
    <p:sldId id="542" r:id="rId136"/>
    <p:sldId id="543" r:id="rId137"/>
    <p:sldId id="544" r:id="rId138"/>
    <p:sldId id="545" r:id="rId139"/>
    <p:sldId id="546" r:id="rId140"/>
    <p:sldId id="547" r:id="rId141"/>
    <p:sldId id="548" r:id="rId142"/>
    <p:sldId id="549" r:id="rId143"/>
    <p:sldId id="550" r:id="rId144"/>
    <p:sldId id="551" r:id="rId145"/>
    <p:sldId id="552" r:id="rId146"/>
    <p:sldId id="553" r:id="rId147"/>
    <p:sldId id="554" r:id="rId148"/>
    <p:sldId id="555" r:id="rId149"/>
    <p:sldId id="556" r:id="rId150"/>
    <p:sldId id="557" r:id="rId151"/>
    <p:sldId id="558" r:id="rId152"/>
    <p:sldId id="559" r:id="rId153"/>
    <p:sldId id="560" r:id="rId154"/>
    <p:sldId id="561" r:id="rId155"/>
    <p:sldId id="562" r:id="rId156"/>
    <p:sldId id="563" r:id="rId157"/>
    <p:sldId id="564" r:id="rId158"/>
    <p:sldId id="565" r:id="rId159"/>
    <p:sldId id="566" r:id="rId160"/>
    <p:sldId id="567" r:id="rId161"/>
    <p:sldId id="568" r:id="rId162"/>
    <p:sldId id="569" r:id="rId163"/>
    <p:sldId id="570" r:id="rId164"/>
    <p:sldId id="571" r:id="rId165"/>
    <p:sldId id="572" r:id="rId166"/>
    <p:sldId id="573" r:id="rId167"/>
    <p:sldId id="574" r:id="rId168"/>
    <p:sldId id="575" r:id="rId169"/>
    <p:sldId id="576" r:id="rId170"/>
    <p:sldId id="577" r:id="rId171"/>
    <p:sldId id="578" r:id="rId172"/>
    <p:sldId id="579" r:id="rId173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80275" autoAdjust="0"/>
  </p:normalViewPr>
  <p:slideViewPr>
    <p:cSldViewPr>
      <p:cViewPr varScale="1">
        <p:scale>
          <a:sx n="148" d="100"/>
          <a:sy n="148" d="100"/>
        </p:scale>
        <p:origin x="60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89" d="100"/>
          <a:sy n="189" d="100"/>
        </p:scale>
        <p:origin x="3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710574C-E941-4847-A54C-D42C77BA5C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0F468-14B7-7E4B-9078-A1198CFEB7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698A1-2996-EC46-A570-51FE4B941D00}" type="datetimeFigureOut">
              <a:rPr kumimoji="1" lang="zh-CN" altLang="en-US" smtClean="0"/>
              <a:t>2020/9/23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E1BB6-8E4B-6745-A67F-4B7AD8DDAA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81FEF-29FB-3641-9CBD-065C470EFF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80DD8-1FAD-EA4C-A08B-DBA37BD39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807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7E5A1-6949-4686-A708-6CB6C373074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79F39-E303-471D-A9A3-FF262EAD0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0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2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658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Heiti SC"/>
                <a:cs typeface="Heiti SC"/>
              </a:rPr>
              <a:t>  </a:t>
            </a:r>
            <a:r>
              <a:rPr lang="en-US" altLang="zh-CN" sz="1200" b="1" dirty="0">
                <a:latin typeface="Heiti SC"/>
                <a:cs typeface="Heiti SC"/>
              </a:rPr>
              <a:t>1.</a:t>
            </a:r>
            <a:r>
              <a:rPr lang="zh-CN" altLang="en-US" sz="1200" b="1" dirty="0">
                <a:latin typeface="Heiti SC"/>
                <a:cs typeface="Heiti SC"/>
              </a:rPr>
              <a:t>代码高亮：编程的色彩</a:t>
            </a:r>
            <a:r>
              <a:rPr lang="zh-CN" altLang="en-US" sz="1200" b="1" spc="-10" dirty="0">
                <a:latin typeface="Heiti SC"/>
                <a:cs typeface="Heiti SC"/>
              </a:rPr>
              <a:t>辅</a:t>
            </a:r>
            <a:r>
              <a:rPr lang="zh-CN" altLang="en-US" sz="1200" b="1" dirty="0">
                <a:latin typeface="Heiti SC"/>
                <a:cs typeface="Heiti SC"/>
              </a:rPr>
              <a:t>助体</a:t>
            </a:r>
            <a:r>
              <a:rPr lang="zh-CN" altLang="en-US" sz="1200" b="1" spc="-10" dirty="0">
                <a:latin typeface="Heiti SC"/>
                <a:cs typeface="Heiti SC"/>
              </a:rPr>
              <a:t>系</a:t>
            </a:r>
            <a:r>
              <a:rPr lang="zh-CN" altLang="en-US" sz="1200" b="1" dirty="0">
                <a:latin typeface="Heiti SC"/>
                <a:cs typeface="Heiti SC"/>
              </a:rPr>
              <a:t>，不</a:t>
            </a:r>
            <a:r>
              <a:rPr lang="zh-CN" altLang="en-US" sz="1200" b="1" spc="-10" dirty="0">
                <a:latin typeface="Heiti SC"/>
                <a:cs typeface="Heiti SC"/>
              </a:rPr>
              <a:t>是</a:t>
            </a:r>
            <a:r>
              <a:rPr lang="zh-CN" altLang="en-US" sz="1200" b="1" dirty="0">
                <a:latin typeface="Heiti SC"/>
                <a:cs typeface="Heiti SC"/>
              </a:rPr>
              <a:t>语法</a:t>
            </a:r>
            <a:r>
              <a:rPr lang="zh-CN" altLang="en-US" sz="1200" b="1" spc="-10" dirty="0">
                <a:latin typeface="Heiti SC"/>
                <a:cs typeface="Heiti SC"/>
              </a:rPr>
              <a:t>要</a:t>
            </a:r>
            <a:r>
              <a:rPr lang="zh-CN" altLang="en-US" sz="1200" b="1" spc="5" dirty="0">
                <a:latin typeface="Heiti SC"/>
                <a:cs typeface="Heiti SC"/>
              </a:rPr>
              <a:t>求</a:t>
            </a:r>
            <a:endParaRPr lang="zh-CN" altLang="en-US" sz="1200" dirty="0">
              <a:latin typeface="Heiti SC"/>
              <a:cs typeface="Heiti SC"/>
            </a:endParaRPr>
          </a:p>
          <a:p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  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2.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缩进：表达程序的格式框架，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【</a:t>
            </a:r>
            <a:r>
              <a:rPr lang="zh-CN" altLang="en-US" sz="1200" b="1" dirty="0">
                <a:latin typeface="Heiti SC"/>
                <a:cs typeface="Heiti SC"/>
              </a:rPr>
              <a:t>严格明确（是语法的一部分），所属关系（代码层次关系），长度一致（一般</a:t>
            </a:r>
            <a:r>
              <a:rPr lang="en-US" altLang="zh-CN" sz="1200" b="1" dirty="0">
                <a:latin typeface="Heiti SC"/>
                <a:cs typeface="Heiti SC"/>
              </a:rPr>
              <a:t>4</a:t>
            </a:r>
            <a:r>
              <a:rPr lang="zh-CN" altLang="en-US" sz="1200" b="1" dirty="0">
                <a:latin typeface="Heiti SC"/>
                <a:cs typeface="Heiti SC"/>
              </a:rPr>
              <a:t>个空格或一个</a:t>
            </a:r>
            <a:r>
              <a:rPr lang="en-US" altLang="zh-CN" sz="1200" b="1" dirty="0">
                <a:latin typeface="Heiti SC"/>
                <a:cs typeface="Heiti SC"/>
              </a:rPr>
              <a:t>Tab</a:t>
            </a:r>
            <a:r>
              <a:rPr lang="zh-CN" altLang="en-US" sz="1200" b="1" dirty="0">
                <a:latin typeface="Heiti SC"/>
                <a:cs typeface="Heiti SC"/>
              </a:rPr>
              <a:t>）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-5" dirty="0">
                <a:solidFill>
                  <a:srgbClr val="006FC0"/>
                </a:solidFill>
                <a:latin typeface="Heiti SC"/>
                <a:cs typeface="Heiti SC"/>
              </a:rPr>
              <a:t>  </a:t>
            </a:r>
            <a:r>
              <a:rPr lang="en-US" altLang="zh-CN" sz="1200" b="1" spc="-5" dirty="0">
                <a:solidFill>
                  <a:srgbClr val="006FC0"/>
                </a:solidFill>
                <a:latin typeface="Heiti SC"/>
                <a:cs typeface="Heiti SC"/>
              </a:rPr>
              <a:t>3.</a:t>
            </a:r>
            <a:r>
              <a:rPr lang="zh-CN" altLang="en-US" sz="1200" b="1" spc="-5" dirty="0">
                <a:solidFill>
                  <a:srgbClr val="006FC0"/>
                </a:solidFill>
                <a:latin typeface="Heiti SC"/>
                <a:cs typeface="Heiti SC"/>
              </a:rPr>
              <a:t>注释</a:t>
            </a:r>
            <a:r>
              <a:rPr lang="zh-CN" altLang="en-US" sz="1200" b="1" dirty="0">
                <a:latin typeface="Heiti SC"/>
                <a:cs typeface="Heiti SC"/>
              </a:rPr>
              <a:t>：用于提高代码可读性的辅助性文字，不被执行</a:t>
            </a:r>
            <a:r>
              <a:rPr lang="en-US" altLang="zh-CN" sz="1200" b="1" dirty="0">
                <a:latin typeface="Heiti SC"/>
                <a:cs typeface="Heiti SC"/>
              </a:rPr>
              <a:t>【</a:t>
            </a:r>
            <a:r>
              <a:rPr lang="zh-CN" altLang="en-US" sz="1200" b="1" dirty="0">
                <a:latin typeface="Heiti SC"/>
                <a:cs typeface="Heiti SC"/>
              </a:rPr>
              <a:t>单行注释：</a:t>
            </a:r>
            <a:r>
              <a:rPr lang="en-US" altLang="zh-CN" sz="1200" b="1" dirty="0">
                <a:latin typeface="Heiti SC"/>
                <a:cs typeface="Heiti SC"/>
              </a:rPr>
              <a:t>#</a:t>
            </a:r>
            <a:r>
              <a:rPr lang="zh-CN" altLang="en-US" sz="1200" b="1" dirty="0">
                <a:latin typeface="Heiti SC"/>
                <a:cs typeface="Heiti SC"/>
              </a:rPr>
              <a:t> ，多行注释：</a:t>
            </a:r>
            <a:r>
              <a:rPr lang="en-US" altLang="zh-CN" sz="1200" b="1" dirty="0">
                <a:latin typeface="Heiti SC"/>
                <a:cs typeface="Heiti SC"/>
              </a:rPr>
              <a:t>’’’…’’’,”””…”””】</a:t>
            </a:r>
            <a:endParaRPr lang="zh-CN" altLang="en-US" sz="1200" dirty="0">
              <a:latin typeface="Heiti SC"/>
              <a:cs typeface="Heiti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-5" dirty="0">
                <a:solidFill>
                  <a:srgbClr val="006FC0"/>
                </a:solidFill>
                <a:latin typeface="Heiti SC"/>
                <a:cs typeface="Heiti SC"/>
              </a:rPr>
              <a:t>  </a:t>
            </a:r>
            <a:r>
              <a:rPr lang="en-US" altLang="zh-CN" sz="1200" b="1" spc="-5" dirty="0">
                <a:solidFill>
                  <a:srgbClr val="006FC0"/>
                </a:solidFill>
                <a:latin typeface="Heiti SC"/>
                <a:cs typeface="Heiti SC"/>
              </a:rPr>
              <a:t>4.</a:t>
            </a:r>
            <a:r>
              <a:rPr lang="zh-CN" altLang="en-US" sz="1200" b="1" spc="-5" dirty="0">
                <a:solidFill>
                  <a:srgbClr val="006FC0"/>
                </a:solidFill>
                <a:latin typeface="Heiti SC"/>
                <a:cs typeface="Heiti SC"/>
              </a:rPr>
              <a:t>变量</a:t>
            </a:r>
            <a:r>
              <a:rPr lang="zh-CN" altLang="en-US" sz="1200" b="1" spc="-5" dirty="0">
                <a:latin typeface="Heiti SC"/>
                <a:cs typeface="Heiti SC"/>
              </a:rPr>
              <a:t>：程序中用于保存和表示数据的占位符号，</a:t>
            </a:r>
            <a:r>
              <a:rPr lang="en-US" altLang="zh-CN" sz="1200" b="1" spc="-5" dirty="0">
                <a:latin typeface="Heiti SC"/>
                <a:cs typeface="Heiti SC"/>
              </a:rPr>
              <a:t>【</a:t>
            </a:r>
            <a:r>
              <a:rPr lang="zh-CN" altLang="en-US" sz="1200" b="1" spc="-5" dirty="0">
                <a:latin typeface="Heiti SC"/>
                <a:cs typeface="Heiti SC"/>
              </a:rPr>
              <a:t>定义格式</a:t>
            </a:r>
            <a:r>
              <a:rPr lang="en-US" altLang="zh-CN" sz="1200" b="1" spc="-5" dirty="0">
                <a:latin typeface="Heiti SC"/>
                <a:cs typeface="Heiti SC"/>
              </a:rPr>
              <a:t>】</a:t>
            </a:r>
            <a:endParaRPr lang="zh-CN" altLang="en-US" sz="1200" dirty="0">
              <a:latin typeface="Heiti SC"/>
              <a:cs typeface="Heiti SC"/>
            </a:endParaRP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</a:t>
            </a:r>
            <a:r>
              <a:rPr kumimoji="1" lang="zh-CN" altLang="en-US" dirty="0"/>
              <a:t>命名：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关联标识符的过程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【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命名规则（字母，数字，下划线，中文），注意事项（</a:t>
            </a:r>
            <a:r>
              <a:rPr lang="zh-CN" altLang="en-US" sz="1200" b="1" spc="-5" dirty="0">
                <a:latin typeface="Heiti SC"/>
                <a:cs typeface="Heiti SC"/>
              </a:rPr>
              <a:t>大小写敏感、首字符不能是数字、不与保留字相同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）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】</a:t>
            </a:r>
          </a:p>
          <a:p>
            <a:r>
              <a:rPr kumimoji="1" lang="zh-CN" altLang="en-US" sz="1200" b="1" dirty="0">
                <a:solidFill>
                  <a:srgbClr val="006FC0"/>
                </a:solidFill>
                <a:latin typeface="Heiti SC"/>
              </a:rPr>
              <a:t>  </a:t>
            </a:r>
            <a:r>
              <a:rPr kumimoji="1" lang="en-US" altLang="zh-CN" sz="1200" b="1" dirty="0">
                <a:solidFill>
                  <a:srgbClr val="006FC0"/>
                </a:solidFill>
                <a:latin typeface="Heiti SC"/>
              </a:rPr>
              <a:t>6.</a:t>
            </a:r>
            <a:r>
              <a:rPr kumimoji="1" lang="zh-CN" altLang="en-US" sz="1200" b="1" dirty="0">
                <a:solidFill>
                  <a:srgbClr val="006FC0"/>
                </a:solidFill>
                <a:latin typeface="Heiti SC"/>
              </a:rPr>
              <a:t>保留字（关键字）：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被编程语言内部定义并保留使用的标识符，</a:t>
            </a:r>
            <a:r>
              <a:rPr lang="zh-CN" altLang="en-US" sz="1200" b="1" dirty="0">
                <a:latin typeface="Heiti SC"/>
                <a:cs typeface="Heiti SC"/>
              </a:rPr>
              <a:t>大小写敏感（</a:t>
            </a:r>
            <a:r>
              <a:rPr lang="en-US" altLang="zh-CN" sz="1200" b="1" dirty="0">
                <a:latin typeface="Heiti SC"/>
                <a:cs typeface="Heiti SC"/>
              </a:rPr>
              <a:t>if</a:t>
            </a:r>
            <a:r>
              <a:rPr lang="zh-CN" altLang="en-US" sz="1200" b="1" dirty="0">
                <a:latin typeface="Heiti SC"/>
                <a:cs typeface="Heiti SC"/>
              </a:rPr>
              <a:t>是，</a:t>
            </a:r>
            <a:r>
              <a:rPr lang="en-US" altLang="zh-CN" sz="1200" b="1" dirty="0">
                <a:latin typeface="Heiti SC"/>
                <a:cs typeface="Heiti SC"/>
              </a:rPr>
              <a:t>IF</a:t>
            </a:r>
            <a:r>
              <a:rPr lang="zh-CN" altLang="en-US" sz="1200" b="1" dirty="0">
                <a:latin typeface="Heiti SC"/>
                <a:cs typeface="Heiti SC"/>
              </a:rPr>
              <a:t>则）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【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共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35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个</a:t>
            </a:r>
            <a:r>
              <a:rPr lang="en-US" altLang="zh-CN" sz="1200" b="1" dirty="0">
                <a:solidFill>
                  <a:srgbClr val="006FC0"/>
                </a:solidFill>
                <a:latin typeface="Heiti SC"/>
                <a:cs typeface="Heiti SC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【</a:t>
            </a:r>
            <a:r>
              <a:rPr kumimoji="1" lang="zh-CN" altLang="en-US" dirty="0"/>
              <a:t>数据类型</a:t>
            </a:r>
            <a:r>
              <a:rPr kumimoji="1" lang="en-US" altLang="zh-CN" dirty="0"/>
              <a:t>】</a:t>
            </a:r>
            <a:r>
              <a:rPr lang="zh-CN" altLang="en-US" sz="1200" b="1" dirty="0">
                <a:solidFill>
                  <a:srgbClr val="006FC0"/>
                </a:solidFill>
                <a:latin typeface="Heiti SC"/>
                <a:cs typeface="Heiti SC"/>
              </a:rPr>
              <a:t>供计算机程序理解的数据形式：</a:t>
            </a:r>
            <a:r>
              <a:rPr lang="zh-CN" altLang="en-US" sz="1200" b="1" dirty="0">
                <a:latin typeface="Heiti SC"/>
                <a:cs typeface="Heiti SC"/>
              </a:rPr>
              <a:t>程序设计语言不允许存在语法歧义，程序设计语言通过一定方式向计算机表达数据的形式</a:t>
            </a:r>
            <a:endParaRPr lang="en-US" altLang="zh-CN" sz="1200" b="1" dirty="0">
              <a:latin typeface="Heiti SC"/>
              <a:cs typeface="Heiti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Heiti SC"/>
                <a:cs typeface="Heiti SC"/>
              </a:rPr>
              <a:t>  对于 </a:t>
            </a:r>
            <a:r>
              <a:rPr lang="en-US" altLang="zh-CN" sz="12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lang="en-US" altLang="zh-CN" sz="12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lang="en-US" altLang="zh-CN" sz="12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lang="en-US" altLang="zh-CN" sz="12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lang="en-US" altLang="zh-CN" sz="12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lang="en-US" altLang="zh-CN" sz="12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lang="en-US" altLang="zh-CN" sz="12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lang="en-US" altLang="zh-CN" sz="12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lang="en-US" altLang="zh-CN" sz="12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r>
              <a:rPr lang="zh-CN" altLang="en-US" sz="1200" b="1" spc="145" dirty="0">
                <a:solidFill>
                  <a:srgbClr val="006FC0"/>
                </a:solidFill>
                <a:latin typeface="Arial"/>
                <a:cs typeface="Arial"/>
              </a:rPr>
              <a:t> ，三种（整型，字符串，列表）理解</a:t>
            </a:r>
            <a:endParaRPr lang="en-US" altLang="zh-CN" sz="1200" b="1" spc="145" dirty="0">
              <a:solidFill>
                <a:srgbClr val="006FC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145" dirty="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lang="en-US" altLang="zh-CN" sz="1200" b="1" spc="145" dirty="0">
                <a:solidFill>
                  <a:srgbClr val="006FC0"/>
                </a:solidFill>
                <a:latin typeface="Arial"/>
                <a:cs typeface="Arial"/>
              </a:rPr>
              <a:t>7.</a:t>
            </a:r>
            <a:r>
              <a:rPr lang="zh-CN" altLang="en-US" sz="1200" b="1" spc="145" dirty="0">
                <a:solidFill>
                  <a:srgbClr val="006FC0"/>
                </a:solidFill>
                <a:latin typeface="Arial"/>
                <a:cs typeface="Arial"/>
              </a:rPr>
              <a:t>赋值语句：右边结果给左边变量名 既赋值又赋类型</a:t>
            </a:r>
            <a:endParaRPr lang="en-US" altLang="zh-CN" sz="1200" b="1" spc="145" dirty="0">
              <a:solidFill>
                <a:srgbClr val="006FC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145" dirty="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lang="en-US" altLang="zh-CN" sz="1200" b="1" spc="145" dirty="0">
                <a:solidFill>
                  <a:srgbClr val="006FC0"/>
                </a:solidFill>
                <a:latin typeface="Arial"/>
                <a:cs typeface="Arial"/>
              </a:rPr>
              <a:t>8.</a:t>
            </a:r>
            <a:r>
              <a:rPr lang="zh-CN" altLang="en-US" sz="1200" b="1" spc="145" dirty="0">
                <a:solidFill>
                  <a:srgbClr val="006FC0"/>
                </a:solidFill>
                <a:latin typeface="Arial"/>
                <a:cs typeface="Arial"/>
              </a:rPr>
              <a:t>分支结构与分支语句：由条件判断程序走那条路，关键字那一行最后有冒号！</a:t>
            </a:r>
            <a:r>
              <a:rPr lang="zh-CN" altLang="en-US" sz="1200" b="1" spc="145" dirty="0">
                <a:solidFill>
                  <a:srgbClr val="006FC0"/>
                </a:solidFill>
                <a:latin typeface="Heiti SC"/>
                <a:cs typeface="Arial"/>
              </a:rPr>
              <a:t>！！</a:t>
            </a:r>
            <a:endParaRPr lang="en-US" altLang="zh-CN" sz="1200" b="1" spc="145" dirty="0">
              <a:solidFill>
                <a:srgbClr val="006FC0"/>
              </a:solidFill>
              <a:latin typeface="Heiti SC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145" dirty="0">
                <a:solidFill>
                  <a:srgbClr val="006FC0"/>
                </a:solidFill>
                <a:latin typeface="Heiti SC"/>
                <a:cs typeface="Arial"/>
              </a:rPr>
              <a:t>【</a:t>
            </a:r>
            <a:r>
              <a:rPr lang="zh-CN" altLang="en-US" sz="1200" b="1" spc="145" dirty="0">
                <a:solidFill>
                  <a:srgbClr val="006FC0"/>
                </a:solidFill>
                <a:latin typeface="Heiti SC"/>
                <a:cs typeface="Arial"/>
              </a:rPr>
              <a:t>函数有</a:t>
            </a:r>
            <a:r>
              <a:rPr lang="en-US" altLang="zh-CN" sz="1200" b="1" spc="145" dirty="0">
                <a:solidFill>
                  <a:srgbClr val="006FC0"/>
                </a:solidFill>
                <a:latin typeface="Heiti SC"/>
                <a:cs typeface="Arial"/>
              </a:rPr>
              <a:t>PPT】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145" dirty="0">
                <a:solidFill>
                  <a:srgbClr val="006FC0"/>
                </a:solidFill>
                <a:latin typeface="Heiti SC"/>
                <a:cs typeface="Arial"/>
              </a:rPr>
              <a:t>【</a:t>
            </a:r>
            <a:r>
              <a:rPr lang="zh-CN" altLang="en-US" sz="1200" b="1" spc="145" dirty="0">
                <a:solidFill>
                  <a:srgbClr val="006FC0"/>
                </a:solidFill>
                <a:latin typeface="Heiti SC"/>
                <a:cs typeface="Arial"/>
              </a:rPr>
              <a:t>程序输入输出有</a:t>
            </a:r>
            <a:r>
              <a:rPr lang="en-US" altLang="zh-CN" sz="1200" b="1" spc="145" dirty="0">
                <a:solidFill>
                  <a:srgbClr val="006FC0"/>
                </a:solidFill>
                <a:latin typeface="Heiti SC"/>
                <a:cs typeface="Arial"/>
              </a:rPr>
              <a:t>PPT】</a:t>
            </a:r>
            <a:r>
              <a:rPr lang="zh-CN" altLang="en-US" sz="1200" b="1" spc="-5" dirty="0">
                <a:latin typeface="Heiti SC"/>
                <a:cs typeface="Heiti SC"/>
              </a:rPr>
              <a:t>  </a:t>
            </a:r>
            <a:endParaRPr lang="zh-CN" altLang="en-US" sz="1200" dirty="0">
              <a:latin typeface="Heiti SC"/>
              <a:cs typeface="Heiti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spc="145" dirty="0">
              <a:solidFill>
                <a:srgbClr val="006FC0"/>
              </a:solidFill>
              <a:latin typeface="Heiti SC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spc="145" dirty="0">
              <a:solidFill>
                <a:srgbClr val="006FC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6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黑体字属于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基础语法知识，都会讲到，红体字属于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进阶知识，部分会涉及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9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23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2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" y="-286513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1563" y="917447"/>
            <a:ext cx="4372610" cy="2735580"/>
          </a:xfrm>
          <a:custGeom>
            <a:avLst/>
            <a:gdLst/>
            <a:ahLst/>
            <a:cxnLst/>
            <a:rect l="l" t="t" r="r" b="b"/>
            <a:pathLst>
              <a:path w="4372610" h="2735579">
                <a:moveTo>
                  <a:pt x="0" y="2735579"/>
                </a:moveTo>
                <a:lnTo>
                  <a:pt x="4372356" y="2735579"/>
                </a:lnTo>
                <a:lnTo>
                  <a:pt x="4372356" y="0"/>
                </a:lnTo>
                <a:lnTo>
                  <a:pt x="0" y="0"/>
                </a:lnTo>
                <a:lnTo>
                  <a:pt x="0" y="2735579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18515" y="914400"/>
            <a:ext cx="4378960" cy="2741930"/>
          </a:xfrm>
          <a:custGeom>
            <a:avLst/>
            <a:gdLst/>
            <a:ahLst/>
            <a:cxnLst/>
            <a:rect l="l" t="t" r="r" b="b"/>
            <a:pathLst>
              <a:path w="4378960" h="2741929">
                <a:moveTo>
                  <a:pt x="4377055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2740279"/>
                </a:lnTo>
                <a:lnTo>
                  <a:pt x="1358" y="2741676"/>
                </a:lnTo>
                <a:lnTo>
                  <a:pt x="4377055" y="2741676"/>
                </a:lnTo>
                <a:lnTo>
                  <a:pt x="4378452" y="2740279"/>
                </a:lnTo>
                <a:lnTo>
                  <a:pt x="4378452" y="2737993"/>
                </a:lnTo>
                <a:lnTo>
                  <a:pt x="3657" y="2737993"/>
                </a:lnTo>
                <a:lnTo>
                  <a:pt x="3657" y="3683"/>
                </a:lnTo>
                <a:lnTo>
                  <a:pt x="4378452" y="3683"/>
                </a:lnTo>
                <a:lnTo>
                  <a:pt x="4378452" y="1397"/>
                </a:lnTo>
                <a:lnTo>
                  <a:pt x="4377055" y="0"/>
                </a:lnTo>
                <a:close/>
              </a:path>
              <a:path w="4378960" h="2741929">
                <a:moveTo>
                  <a:pt x="4378452" y="3683"/>
                </a:moveTo>
                <a:lnTo>
                  <a:pt x="4374769" y="3683"/>
                </a:lnTo>
                <a:lnTo>
                  <a:pt x="4374769" y="2737993"/>
                </a:lnTo>
                <a:lnTo>
                  <a:pt x="4378452" y="2737993"/>
                </a:lnTo>
                <a:lnTo>
                  <a:pt x="4378452" y="3683"/>
                </a:lnTo>
                <a:close/>
              </a:path>
              <a:path w="4378960" h="2741929">
                <a:moveTo>
                  <a:pt x="4373626" y="4825"/>
                </a:moveTo>
                <a:lnTo>
                  <a:pt x="4876" y="4825"/>
                </a:lnTo>
                <a:lnTo>
                  <a:pt x="4876" y="2736850"/>
                </a:lnTo>
                <a:lnTo>
                  <a:pt x="4373626" y="2736850"/>
                </a:lnTo>
                <a:lnTo>
                  <a:pt x="4373626" y="2735580"/>
                </a:lnTo>
                <a:lnTo>
                  <a:pt x="6096" y="2735580"/>
                </a:lnTo>
                <a:lnTo>
                  <a:pt x="6096" y="6096"/>
                </a:lnTo>
                <a:lnTo>
                  <a:pt x="4373626" y="6096"/>
                </a:lnTo>
                <a:lnTo>
                  <a:pt x="4373626" y="4825"/>
                </a:lnTo>
                <a:close/>
              </a:path>
              <a:path w="4378960" h="2741929">
                <a:moveTo>
                  <a:pt x="4373626" y="6096"/>
                </a:moveTo>
                <a:lnTo>
                  <a:pt x="4372356" y="6096"/>
                </a:lnTo>
                <a:lnTo>
                  <a:pt x="4372356" y="2735580"/>
                </a:lnTo>
                <a:lnTo>
                  <a:pt x="4373626" y="2735580"/>
                </a:lnTo>
                <a:lnTo>
                  <a:pt x="4373626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83683" y="1183005"/>
            <a:ext cx="3458209" cy="3243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9D9D9"/>
                </a:solidFill>
                <a:latin typeface="FZLTZHB--B51-0"/>
                <a:cs typeface="FZLTZHB--B51-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6172" y="109728"/>
            <a:ext cx="6368796" cy="486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9569" y="571042"/>
            <a:ext cx="5864860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241" y="1601840"/>
            <a:ext cx="7973517" cy="274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字符串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6445" y="1529831"/>
            <a:ext cx="50901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个或多个字符组成的有序字符序列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7570470" cy="21775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字符串由一对单引号或一对双引号表示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5001260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lang="zh-CN" altLang="en-US"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请输入带有符号的金额值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: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26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字符串是字符的有序序列，可以对其中的字符进行索引</a:t>
            </a:r>
            <a:endParaRPr sz="2400" dirty="0">
              <a:latin typeface="Heiti SC"/>
              <a:cs typeface="Heiti SC"/>
            </a:endParaRPr>
          </a:p>
          <a:p>
            <a:pPr marL="1067435">
              <a:lnSpc>
                <a:spcPct val="100000"/>
              </a:lnSpc>
              <a:spcBef>
                <a:spcPts val="2055"/>
              </a:spcBef>
              <a:tabLst>
                <a:tab pos="1739264" algn="l"/>
                <a:tab pos="2134235" algn="l"/>
                <a:tab pos="548449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	</a:t>
            </a:r>
            <a:r>
              <a:rPr sz="2000" b="1" dirty="0">
                <a:latin typeface="Heiti SC"/>
                <a:cs typeface="Heiti SC"/>
              </a:rPr>
              <a:t>是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lang="zh-CN" altLang="en-US"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请输入带有符号的金额值</a:t>
            </a:r>
            <a:r>
              <a:rPr lang="en-US" altLang="zh-CN" sz="2000" dirty="0">
                <a:solidFill>
                  <a:srgbClr val="1DB41D"/>
                </a:solidFill>
                <a:latin typeface="Arial Unicode MS"/>
                <a:cs typeface="Arial Unicode MS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的第</a:t>
            </a:r>
            <a:r>
              <a:rPr sz="2000" b="1" spc="-245" dirty="0">
                <a:latin typeface="FZLTZHB--B51-0"/>
                <a:cs typeface="FZLTZHB--B51-0"/>
              </a:rPr>
              <a:t>0</a:t>
            </a:r>
            <a:r>
              <a:rPr sz="2000" b="1" dirty="0">
                <a:latin typeface="Heiti SC"/>
                <a:cs typeface="Heiti SC"/>
              </a:rPr>
              <a:t>个字符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的魅力</a:t>
            </a:r>
          </a:p>
        </p:txBody>
      </p:sp>
      <p:sp>
        <p:nvSpPr>
          <p:cNvPr id="6" name="object 6"/>
          <p:cNvSpPr/>
          <p:nvPr/>
        </p:nvSpPr>
        <p:spPr>
          <a:xfrm>
            <a:off x="4693920" y="1606296"/>
            <a:ext cx="1874520" cy="177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3448" y="1197863"/>
            <a:ext cx="1626107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59" y="1059180"/>
            <a:ext cx="3329940" cy="2665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192" y="3826764"/>
            <a:ext cx="4875276" cy="1155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5619" y="2851404"/>
            <a:ext cx="2101596" cy="1949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2759" y="713231"/>
            <a:ext cx="2173224" cy="1784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729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绘图窗体布局</a:t>
            </a:r>
          </a:p>
        </p:txBody>
      </p:sp>
    </p:spTree>
    <p:extLst>
      <p:ext uri="{BB962C8B-B14F-4D97-AF65-F5344CB8AC3E}">
        <p14:creationId xmlns:p14="http://schemas.microsoft.com/office/powerpoint/2010/main" val="32606661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6420" y="1543811"/>
            <a:ext cx="5132832" cy="299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64001" y="2579740"/>
            <a:ext cx="30156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780" indent="-259715">
              <a:lnSpc>
                <a:spcPct val="100000"/>
              </a:lnSpc>
            </a:pP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的一个画布空间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最小单位是像素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6368475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1836420" y="1203958"/>
            <a:ext cx="5327904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210" y="17807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3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3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4029" y="11330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4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4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9520" y="2211323"/>
            <a:ext cx="2232660" cy="1440180"/>
          </a:xfrm>
          <a:custGeom>
            <a:avLst/>
            <a:gdLst/>
            <a:ahLst/>
            <a:cxnLst/>
            <a:rect l="l" t="t" r="r" b="b"/>
            <a:pathLst>
              <a:path w="2232660" h="1440179">
                <a:moveTo>
                  <a:pt x="0" y="1440180"/>
                </a:moveTo>
                <a:lnTo>
                  <a:pt x="2232660" y="1440180"/>
                </a:lnTo>
                <a:lnTo>
                  <a:pt x="2232660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6058" y="1169544"/>
            <a:ext cx="6203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8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6178" y="2283324"/>
            <a:ext cx="1683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1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5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11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spc="1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1225" y="4231511"/>
            <a:ext cx="1297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屏幕坐标系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064710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789431" y="2371344"/>
            <a:ext cx="3566160" cy="2577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6117" y="275934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4" h="240664">
                <a:moveTo>
                  <a:pt x="0" y="120248"/>
                </a:moveTo>
                <a:lnTo>
                  <a:pt x="7627" y="77943"/>
                </a:lnTo>
                <a:lnTo>
                  <a:pt x="28667" y="42219"/>
                </a:lnTo>
                <a:lnTo>
                  <a:pt x="60351" y="15844"/>
                </a:lnTo>
                <a:lnTo>
                  <a:pt x="99914" y="1583"/>
                </a:lnTo>
                <a:lnTo>
                  <a:pt x="114375" y="0"/>
                </a:lnTo>
                <a:lnTo>
                  <a:pt x="129893" y="808"/>
                </a:lnTo>
                <a:lnTo>
                  <a:pt x="172075" y="12556"/>
                </a:lnTo>
                <a:lnTo>
                  <a:pt x="205996" y="36288"/>
                </a:lnTo>
                <a:lnTo>
                  <a:pt x="229471" y="69435"/>
                </a:lnTo>
                <a:lnTo>
                  <a:pt x="240312" y="109424"/>
                </a:lnTo>
                <a:lnTo>
                  <a:pt x="239603" y="125578"/>
                </a:lnTo>
                <a:lnTo>
                  <a:pt x="228468" y="169095"/>
                </a:lnTo>
                <a:lnTo>
                  <a:pt x="205711" y="203811"/>
                </a:lnTo>
                <a:lnTo>
                  <a:pt x="173764" y="227956"/>
                </a:lnTo>
                <a:lnTo>
                  <a:pt x="135059" y="239758"/>
                </a:lnTo>
                <a:lnTo>
                  <a:pt x="121076" y="240642"/>
                </a:lnTo>
                <a:lnTo>
                  <a:pt x="106314" y="239766"/>
                </a:lnTo>
                <a:lnTo>
                  <a:pt x="65691" y="227428"/>
                </a:lnTo>
                <a:lnTo>
                  <a:pt x="32662" y="202661"/>
                </a:lnTo>
                <a:lnTo>
                  <a:pt x="9924" y="168207"/>
                </a:lnTo>
                <a:lnTo>
                  <a:pt x="175" y="126810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426" y="232500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5" h="240664">
                <a:moveTo>
                  <a:pt x="0" y="120248"/>
                </a:moveTo>
                <a:lnTo>
                  <a:pt x="7633" y="77943"/>
                </a:lnTo>
                <a:lnTo>
                  <a:pt x="28683" y="42219"/>
                </a:lnTo>
                <a:lnTo>
                  <a:pt x="60374" y="15844"/>
                </a:lnTo>
                <a:lnTo>
                  <a:pt x="99927" y="1583"/>
                </a:lnTo>
                <a:lnTo>
                  <a:pt x="114379" y="0"/>
                </a:lnTo>
                <a:lnTo>
                  <a:pt x="129887" y="808"/>
                </a:lnTo>
                <a:lnTo>
                  <a:pt x="172055" y="12556"/>
                </a:lnTo>
                <a:lnTo>
                  <a:pt x="205979" y="36289"/>
                </a:lnTo>
                <a:lnTo>
                  <a:pt x="229464" y="69437"/>
                </a:lnTo>
                <a:lnTo>
                  <a:pt x="240312" y="109427"/>
                </a:lnTo>
                <a:lnTo>
                  <a:pt x="239602" y="125581"/>
                </a:lnTo>
                <a:lnTo>
                  <a:pt x="228459" y="169097"/>
                </a:lnTo>
                <a:lnTo>
                  <a:pt x="205691" y="203813"/>
                </a:lnTo>
                <a:lnTo>
                  <a:pt x="173740" y="227957"/>
                </a:lnTo>
                <a:lnTo>
                  <a:pt x="135047" y="239758"/>
                </a:lnTo>
                <a:lnTo>
                  <a:pt x="121073" y="240642"/>
                </a:lnTo>
                <a:lnTo>
                  <a:pt x="106321" y="239766"/>
                </a:lnTo>
                <a:lnTo>
                  <a:pt x="65711" y="227428"/>
                </a:lnTo>
                <a:lnTo>
                  <a:pt x="32679" y="202660"/>
                </a:lnTo>
                <a:lnTo>
                  <a:pt x="9931" y="168205"/>
                </a:lnTo>
                <a:lnTo>
                  <a:pt x="175" y="126807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3188207"/>
            <a:ext cx="1731645" cy="817244"/>
          </a:xfrm>
          <a:custGeom>
            <a:avLst/>
            <a:gdLst/>
            <a:ahLst/>
            <a:cxnLst/>
            <a:rect l="l" t="t" r="r" b="b"/>
            <a:pathLst>
              <a:path w="1731645" h="817245">
                <a:moveTo>
                  <a:pt x="0" y="816863"/>
                </a:moveTo>
                <a:lnTo>
                  <a:pt x="1731264" y="816863"/>
                </a:lnTo>
                <a:lnTo>
                  <a:pt x="1731264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0714" y="1638019"/>
            <a:ext cx="7867015" cy="289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77565" algn="l"/>
                <a:tab pos="4725035" algn="l"/>
                <a:tab pos="6072505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-45" dirty="0">
                <a:solidFill>
                  <a:srgbClr val="D98430"/>
                </a:solidFill>
                <a:latin typeface="FZLTZHB--B51-0"/>
                <a:cs typeface="FZLTZHB--B51-0"/>
              </a:rPr>
              <a:t>tup</a:t>
            </a:r>
            <a:r>
              <a:rPr sz="2400" b="1" spc="36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w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400" b="1" spc="9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55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ei</a:t>
            </a:r>
            <a:r>
              <a:rPr sz="2400" b="1" spc="7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8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170" dirty="0">
                <a:solidFill>
                  <a:srgbClr val="00AA03"/>
                </a:solidFill>
                <a:latin typeface="FZLTZHB--B51-0"/>
                <a:cs typeface="FZLTZHB--B51-0"/>
              </a:rPr>
              <a:t>s</a:t>
            </a:r>
            <a:r>
              <a:rPr sz="2400" b="1" spc="11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ar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17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5" dirty="0">
                <a:solidFill>
                  <a:srgbClr val="00AA03"/>
                </a:solidFill>
                <a:latin typeface="FZLTZHB--B51-0"/>
                <a:cs typeface="FZLTZHB--B51-0"/>
              </a:rPr>
              <a:t>st</a:t>
            </a:r>
            <a:r>
              <a:rPr sz="2400" b="1" spc="10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rt</a:t>
            </a:r>
            <a:r>
              <a:rPr sz="2400" b="1" spc="25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setup()</a:t>
            </a:r>
            <a:r>
              <a:rPr sz="2400" b="1" dirty="0">
                <a:latin typeface="Heiti SC"/>
                <a:cs typeface="Heiti SC"/>
              </a:rPr>
              <a:t>设置窗体大小及位置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个参数中后两个可选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setup(</a:t>
            </a:r>
            <a:r>
              <a:rPr sz="2400" b="1" spc="5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不是必须的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072330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1779387"/>
            <a:ext cx="5840761" cy="2426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289" y="1730080"/>
            <a:ext cx="35191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851" y="2310383"/>
            <a:ext cx="3489960" cy="2510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4996" y="1754845"/>
            <a:ext cx="29610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7279" y="2305811"/>
            <a:ext cx="3494531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26334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</p:spTree>
    <p:extLst>
      <p:ext uri="{BB962C8B-B14F-4D97-AF65-F5344CB8AC3E}">
        <p14:creationId xmlns:p14="http://schemas.microsoft.com/office/powerpoint/2010/main" val="34379226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131314"/>
            <a:ext cx="78105" cy="892810"/>
          </a:xfrm>
          <a:custGeom>
            <a:avLst/>
            <a:gdLst/>
            <a:ahLst/>
            <a:cxnLst/>
            <a:rect l="l" t="t" r="r" b="b"/>
            <a:pathLst>
              <a:path w="78104" h="892810">
                <a:moveTo>
                  <a:pt x="51815" y="64769"/>
                </a:moveTo>
                <a:lnTo>
                  <a:pt x="25907" y="64769"/>
                </a:lnTo>
                <a:lnTo>
                  <a:pt x="25907" y="892683"/>
                </a:lnTo>
                <a:lnTo>
                  <a:pt x="51815" y="892683"/>
                </a:lnTo>
                <a:lnTo>
                  <a:pt x="51815" y="64769"/>
                </a:lnTo>
                <a:close/>
              </a:path>
              <a:path w="78104" h="892810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89281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0875" y="2079711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6159" y="3433945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341" y="246842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66715" y="2644142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5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5"/>
                </a:lnTo>
                <a:lnTo>
                  <a:pt x="3302" y="50667"/>
                </a:lnTo>
                <a:lnTo>
                  <a:pt x="11341" y="61599"/>
                </a:lnTo>
                <a:lnTo>
                  <a:pt x="23146" y="68934"/>
                </a:lnTo>
                <a:lnTo>
                  <a:pt x="37720" y="71608"/>
                </a:lnTo>
                <a:lnTo>
                  <a:pt x="51552" y="68483"/>
                </a:lnTo>
                <a:lnTo>
                  <a:pt x="62809" y="60666"/>
                </a:lnTo>
                <a:lnTo>
                  <a:pt x="70376" y="49163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6264" y="2636522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35361" y="0"/>
                </a:moveTo>
                <a:lnTo>
                  <a:pt x="21566" y="3000"/>
                </a:lnTo>
                <a:lnTo>
                  <a:pt x="10329" y="10864"/>
                </a:lnTo>
                <a:lnTo>
                  <a:pt x="2768" y="22439"/>
                </a:lnTo>
                <a:lnTo>
                  <a:pt x="0" y="36573"/>
                </a:lnTo>
                <a:lnTo>
                  <a:pt x="25" y="37970"/>
                </a:lnTo>
                <a:lnTo>
                  <a:pt x="3220" y="51712"/>
                </a:lnTo>
                <a:lnTo>
                  <a:pt x="11083" y="62887"/>
                </a:lnTo>
                <a:lnTo>
                  <a:pt x="22649" y="70393"/>
                </a:lnTo>
                <a:lnTo>
                  <a:pt x="36951" y="73131"/>
                </a:lnTo>
                <a:lnTo>
                  <a:pt x="50504" y="69930"/>
                </a:lnTo>
                <a:lnTo>
                  <a:pt x="61519" y="61939"/>
                </a:lnTo>
                <a:lnTo>
                  <a:pt x="68917" y="50196"/>
                </a:lnTo>
                <a:lnTo>
                  <a:pt x="71618" y="35740"/>
                </a:lnTo>
                <a:lnTo>
                  <a:pt x="68581" y="21798"/>
                </a:lnTo>
                <a:lnTo>
                  <a:pt x="60822" y="10440"/>
                </a:lnTo>
                <a:lnTo>
                  <a:pt x="49397" y="2797"/>
                </a:lnTo>
                <a:lnTo>
                  <a:pt x="35361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6715" y="3822194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4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3"/>
                </a:lnTo>
                <a:lnTo>
                  <a:pt x="3302" y="50651"/>
                </a:lnTo>
                <a:lnTo>
                  <a:pt x="11341" y="61585"/>
                </a:lnTo>
                <a:lnTo>
                  <a:pt x="23146" y="68929"/>
                </a:lnTo>
                <a:lnTo>
                  <a:pt x="37720" y="71607"/>
                </a:lnTo>
                <a:lnTo>
                  <a:pt x="51552" y="68477"/>
                </a:lnTo>
                <a:lnTo>
                  <a:pt x="62809" y="60651"/>
                </a:lnTo>
                <a:lnTo>
                  <a:pt x="70376" y="49147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6264" y="3818857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5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71059" y="3953359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65" dirty="0">
                <a:solidFill>
                  <a:srgbClr val="006FC0"/>
                </a:solidFill>
                <a:latin typeface="Arial"/>
                <a:cs typeface="Arial"/>
              </a:rPr>
              <a:t>100,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1763" y="3950920"/>
            <a:ext cx="10814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6885" y="2464360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绝对坐标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213225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2196083" y="2211323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189" y="3596640"/>
            <a:ext cx="3799840" cy="78105"/>
          </a:xfrm>
          <a:custGeom>
            <a:avLst/>
            <a:gdLst/>
            <a:ahLst/>
            <a:cxnLst/>
            <a:rect l="l" t="t" r="r" b="b"/>
            <a:pathLst>
              <a:path w="3799840" h="78104">
                <a:moveTo>
                  <a:pt x="3721735" y="0"/>
                </a:moveTo>
                <a:lnTo>
                  <a:pt x="3721735" y="77724"/>
                </a:lnTo>
                <a:lnTo>
                  <a:pt x="3773551" y="51816"/>
                </a:lnTo>
                <a:lnTo>
                  <a:pt x="3734689" y="51816"/>
                </a:lnTo>
                <a:lnTo>
                  <a:pt x="3734689" y="25908"/>
                </a:lnTo>
                <a:lnTo>
                  <a:pt x="3773551" y="25908"/>
                </a:lnTo>
                <a:lnTo>
                  <a:pt x="3721735" y="0"/>
                </a:lnTo>
                <a:close/>
              </a:path>
              <a:path w="3799840" h="78104">
                <a:moveTo>
                  <a:pt x="372173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721735" y="51816"/>
                </a:lnTo>
                <a:lnTo>
                  <a:pt x="3721735" y="25908"/>
                </a:lnTo>
                <a:close/>
              </a:path>
              <a:path w="3799840" h="78104">
                <a:moveTo>
                  <a:pt x="3773551" y="25908"/>
                </a:moveTo>
                <a:lnTo>
                  <a:pt x="3734689" y="25908"/>
                </a:lnTo>
                <a:lnTo>
                  <a:pt x="3734689" y="51816"/>
                </a:lnTo>
                <a:lnTo>
                  <a:pt x="3773551" y="51816"/>
                </a:lnTo>
                <a:lnTo>
                  <a:pt x="3799459" y="38862"/>
                </a:lnTo>
                <a:lnTo>
                  <a:pt x="377355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2628" y="3447288"/>
            <a:ext cx="405384" cy="326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39411" y="2690622"/>
            <a:ext cx="78105" cy="774065"/>
          </a:xfrm>
          <a:custGeom>
            <a:avLst/>
            <a:gdLst/>
            <a:ahLst/>
            <a:cxnLst/>
            <a:rect l="l" t="t" r="r" b="b"/>
            <a:pathLst>
              <a:path w="78104" h="774064">
                <a:moveTo>
                  <a:pt x="51815" y="64769"/>
                </a:moveTo>
                <a:lnTo>
                  <a:pt x="25908" y="64769"/>
                </a:lnTo>
                <a:lnTo>
                  <a:pt x="25908" y="773683"/>
                </a:lnTo>
                <a:lnTo>
                  <a:pt x="51815" y="773683"/>
                </a:lnTo>
                <a:lnTo>
                  <a:pt x="51815" y="64769"/>
                </a:lnTo>
                <a:close/>
              </a:path>
              <a:path w="78104" h="77406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7406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25285" y="3783543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0238" y="3829524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7488" y="31360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6096" y="3129781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7488" y="415846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10" h="59054">
                <a:moveTo>
                  <a:pt x="24990" y="0"/>
                </a:moveTo>
                <a:lnTo>
                  <a:pt x="12113" y="6024"/>
                </a:lnTo>
                <a:lnTo>
                  <a:pt x="3280" y="16314"/>
                </a:lnTo>
                <a:lnTo>
                  <a:pt x="0" y="29484"/>
                </a:lnTo>
                <a:lnTo>
                  <a:pt x="120" y="32069"/>
                </a:lnTo>
                <a:lnTo>
                  <a:pt x="3705" y="42986"/>
                </a:lnTo>
                <a:lnTo>
                  <a:pt x="12168" y="51688"/>
                </a:lnTo>
                <a:lnTo>
                  <a:pt x="25362" y="57234"/>
                </a:lnTo>
                <a:lnTo>
                  <a:pt x="43142" y="58685"/>
                </a:lnTo>
                <a:lnTo>
                  <a:pt x="55490" y="52363"/>
                </a:lnTo>
                <a:lnTo>
                  <a:pt x="63913" y="41717"/>
                </a:lnTo>
                <a:lnTo>
                  <a:pt x="67006" y="27826"/>
                </a:lnTo>
                <a:lnTo>
                  <a:pt x="63721" y="16569"/>
                </a:lnTo>
                <a:lnTo>
                  <a:pt x="55459" y="7531"/>
                </a:lnTo>
                <a:lnTo>
                  <a:pt x="42467" y="1683"/>
                </a:lnTo>
                <a:lnTo>
                  <a:pt x="24990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6096" y="4150862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6"/>
                </a:lnTo>
                <a:lnTo>
                  <a:pt x="3225" y="16716"/>
                </a:lnTo>
                <a:lnTo>
                  <a:pt x="0" y="30231"/>
                </a:lnTo>
                <a:lnTo>
                  <a:pt x="79" y="32413"/>
                </a:lnTo>
                <a:lnTo>
                  <a:pt x="3460" y="43777"/>
                </a:lnTo>
                <a:lnTo>
                  <a:pt x="11688" y="52856"/>
                </a:lnTo>
                <a:lnTo>
                  <a:pt x="24575" y="58664"/>
                </a:lnTo>
                <a:lnTo>
                  <a:pt x="41938" y="60219"/>
                </a:lnTo>
                <a:lnTo>
                  <a:pt x="54096" y="53798"/>
                </a:lnTo>
                <a:lnTo>
                  <a:pt x="62425" y="42956"/>
                </a:lnTo>
                <a:lnTo>
                  <a:pt x="65500" y="28850"/>
                </a:lnTo>
                <a:lnTo>
                  <a:pt x="62369" y="17193"/>
                </a:lnTo>
                <a:lnTo>
                  <a:pt x="54308" y="7824"/>
                </a:lnTo>
                <a:lnTo>
                  <a:pt x="41590" y="1756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39820" y="1638019"/>
            <a:ext cx="288544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36190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400" b="1" spc="-260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5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105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8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150">
              <a:latin typeface="Times New Roman"/>
              <a:cs typeface="Times New Roman"/>
            </a:endParaRPr>
          </a:p>
          <a:p>
            <a:pPr marL="147320" algn="ctr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2870" y="299166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0269" y="4278885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3029" y="4276202"/>
            <a:ext cx="108204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3326" y="2988108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2800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9772" y="1780372"/>
            <a:ext cx="3100070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 </a:t>
            </a:r>
            <a:r>
              <a:rPr sz="2000" b="1" spc="-20" dirty="0">
                <a:solidFill>
                  <a:srgbClr val="FF921A"/>
                </a:solidFill>
                <a:latin typeface="FZLTZHB--B51-0"/>
                <a:cs typeface="FZLTZHB--B51-0"/>
              </a:rPr>
              <a:t> 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endParaRPr sz="2000">
              <a:latin typeface="FZLTZHB--B51-0"/>
              <a:cs typeface="FZLTZHB--B51-0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20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 marR="5080" algn="just">
              <a:lnSpc>
                <a:spcPct val="15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7" name="object 7"/>
          <p:cNvSpPr/>
          <p:nvPr/>
        </p:nvSpPr>
        <p:spPr>
          <a:xfrm>
            <a:off x="4067555" y="1830323"/>
            <a:ext cx="4753356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78" y="2792729"/>
            <a:ext cx="553085" cy="464184"/>
          </a:xfrm>
          <a:custGeom>
            <a:avLst/>
            <a:gdLst/>
            <a:ahLst/>
            <a:cxnLst/>
            <a:rect l="l" t="t" r="r" b="b"/>
            <a:pathLst>
              <a:path w="553084" h="464185">
                <a:moveTo>
                  <a:pt x="0" y="464057"/>
                </a:moveTo>
                <a:lnTo>
                  <a:pt x="55308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62853" y="3371968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5611" y="2609521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0483" y="273963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0483" y="377595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7567" y="376999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2630" y="3896666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5771" y="3894532"/>
            <a:ext cx="1080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5688" y="2605593"/>
            <a:ext cx="10039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87567" y="274891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54773" y="2801873"/>
            <a:ext cx="0" cy="974090"/>
          </a:xfrm>
          <a:custGeom>
            <a:avLst/>
            <a:gdLst/>
            <a:ahLst/>
            <a:cxnLst/>
            <a:rect l="l" t="t" r="r" b="b"/>
            <a:pathLst>
              <a:path h="974089">
                <a:moveTo>
                  <a:pt x="0" y="973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55385" y="3800094"/>
            <a:ext cx="1165860" cy="6350"/>
          </a:xfrm>
          <a:custGeom>
            <a:avLst/>
            <a:gdLst/>
            <a:ahLst/>
            <a:cxnLst/>
            <a:rect l="l" t="t" r="r" b="b"/>
            <a:pathLst>
              <a:path w="1165859" h="6350">
                <a:moveTo>
                  <a:pt x="1165733" y="6095"/>
                </a:move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1858" y="2811017"/>
            <a:ext cx="0" cy="959485"/>
          </a:xfrm>
          <a:custGeom>
            <a:avLst/>
            <a:gdLst/>
            <a:ahLst/>
            <a:cxnLst/>
            <a:rect l="l" t="t" r="r" b="b"/>
            <a:pathLst>
              <a:path h="959485">
                <a:moveTo>
                  <a:pt x="0" y="95897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7097" y="2786760"/>
            <a:ext cx="640080" cy="467995"/>
          </a:xfrm>
          <a:custGeom>
            <a:avLst/>
            <a:gdLst/>
            <a:ahLst/>
            <a:cxnLst/>
            <a:rect l="l" t="t" r="r" b="b"/>
            <a:pathLst>
              <a:path w="640079" h="467995">
                <a:moveTo>
                  <a:pt x="569280" y="432485"/>
                </a:moveTo>
                <a:lnTo>
                  <a:pt x="554101" y="453516"/>
                </a:lnTo>
                <a:lnTo>
                  <a:pt x="639826" y="467613"/>
                </a:lnTo>
                <a:lnTo>
                  <a:pt x="625433" y="440055"/>
                </a:lnTo>
                <a:lnTo>
                  <a:pt x="579754" y="440055"/>
                </a:lnTo>
                <a:lnTo>
                  <a:pt x="569280" y="432485"/>
                </a:lnTo>
                <a:close/>
              </a:path>
              <a:path w="640079" h="467995">
                <a:moveTo>
                  <a:pt x="584403" y="411533"/>
                </a:moveTo>
                <a:lnTo>
                  <a:pt x="569280" y="432485"/>
                </a:lnTo>
                <a:lnTo>
                  <a:pt x="579754" y="440055"/>
                </a:lnTo>
                <a:lnTo>
                  <a:pt x="594867" y="419100"/>
                </a:lnTo>
                <a:lnTo>
                  <a:pt x="584403" y="411533"/>
                </a:lnTo>
                <a:close/>
              </a:path>
              <a:path w="640079" h="467995">
                <a:moveTo>
                  <a:pt x="599566" y="390525"/>
                </a:moveTo>
                <a:lnTo>
                  <a:pt x="584403" y="411533"/>
                </a:lnTo>
                <a:lnTo>
                  <a:pt x="594867" y="419100"/>
                </a:lnTo>
                <a:lnTo>
                  <a:pt x="579754" y="440055"/>
                </a:lnTo>
                <a:lnTo>
                  <a:pt x="625433" y="440055"/>
                </a:lnTo>
                <a:lnTo>
                  <a:pt x="599566" y="390525"/>
                </a:lnTo>
                <a:close/>
              </a:path>
              <a:path w="640079" h="467995">
                <a:moveTo>
                  <a:pt x="15239" y="0"/>
                </a:moveTo>
                <a:lnTo>
                  <a:pt x="0" y="21081"/>
                </a:lnTo>
                <a:lnTo>
                  <a:pt x="569280" y="432485"/>
                </a:lnTo>
                <a:lnTo>
                  <a:pt x="584403" y="411533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87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字符串的序号</a:t>
            </a:r>
          </a:p>
        </p:txBody>
      </p:sp>
      <p:sp>
        <p:nvSpPr>
          <p:cNvPr id="6" name="object 6"/>
          <p:cNvSpPr/>
          <p:nvPr/>
        </p:nvSpPr>
        <p:spPr>
          <a:xfrm>
            <a:off x="2692145" y="4477511"/>
            <a:ext cx="3776979" cy="78105"/>
          </a:xfrm>
          <a:custGeom>
            <a:avLst/>
            <a:gdLst/>
            <a:ahLst/>
            <a:cxnLst/>
            <a:rect l="l" t="t" r="r" b="b"/>
            <a:pathLst>
              <a:path w="3776979" h="78104">
                <a:moveTo>
                  <a:pt x="3698748" y="0"/>
                </a:moveTo>
                <a:lnTo>
                  <a:pt x="3698748" y="77723"/>
                </a:lnTo>
                <a:lnTo>
                  <a:pt x="3750564" y="51815"/>
                </a:lnTo>
                <a:lnTo>
                  <a:pt x="3711702" y="51815"/>
                </a:lnTo>
                <a:lnTo>
                  <a:pt x="3711702" y="25907"/>
                </a:lnTo>
                <a:lnTo>
                  <a:pt x="3750564" y="25907"/>
                </a:lnTo>
                <a:lnTo>
                  <a:pt x="3698748" y="0"/>
                </a:lnTo>
                <a:close/>
              </a:path>
              <a:path w="3776979" h="78104">
                <a:moveTo>
                  <a:pt x="369874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698748" y="51815"/>
                </a:lnTo>
                <a:lnTo>
                  <a:pt x="3698748" y="25907"/>
                </a:lnTo>
                <a:close/>
              </a:path>
              <a:path w="3776979" h="78104">
                <a:moveTo>
                  <a:pt x="3750564" y="25907"/>
                </a:moveTo>
                <a:lnTo>
                  <a:pt x="3711702" y="25907"/>
                </a:lnTo>
                <a:lnTo>
                  <a:pt x="3711702" y="51815"/>
                </a:lnTo>
                <a:lnTo>
                  <a:pt x="3750564" y="51815"/>
                </a:lnTo>
                <a:lnTo>
                  <a:pt x="3776472" y="38861"/>
                </a:lnTo>
                <a:lnTo>
                  <a:pt x="375056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2861" y="4002668"/>
            <a:ext cx="6128385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543560" algn="l"/>
                <a:tab pos="1069975" algn="l"/>
                <a:tab pos="1605280" algn="l"/>
                <a:tab pos="2124075" algn="l"/>
                <a:tab pos="2667635" algn="l"/>
                <a:tab pos="3194685" algn="l"/>
                <a:tab pos="3719195" algn="l"/>
                <a:tab pos="4234180" algn="l"/>
                <a:tab pos="4778375" algn="l"/>
                <a:tab pos="5210175" algn="l"/>
              </a:tabLst>
            </a:pPr>
            <a:r>
              <a:rPr sz="2800" b="1" spc="-345" dirty="0">
                <a:latin typeface="FZLTZHB--B51-0"/>
                <a:cs typeface="FZLTZHB--B51-0"/>
              </a:rPr>
              <a:t>0	</a:t>
            </a:r>
            <a:r>
              <a:rPr sz="2800" b="1" spc="70" dirty="0">
                <a:latin typeface="FZLTZHB--B51-0"/>
                <a:cs typeface="FZLTZHB--B51-0"/>
              </a:rPr>
              <a:t>1	</a:t>
            </a:r>
            <a:r>
              <a:rPr sz="2800" b="1" spc="-290" dirty="0">
                <a:latin typeface="FZLTZHB--B51-0"/>
                <a:cs typeface="FZLTZHB--B51-0"/>
              </a:rPr>
              <a:t>2	</a:t>
            </a:r>
            <a:r>
              <a:rPr sz="2800" b="1" spc="-315" dirty="0">
                <a:latin typeface="FZLTZHB--B51-0"/>
                <a:cs typeface="FZLTZHB--B51-0"/>
              </a:rPr>
              <a:t>3	</a:t>
            </a:r>
            <a:r>
              <a:rPr sz="2800" b="1" spc="-345" dirty="0">
                <a:latin typeface="FZLTZHB--B51-0"/>
                <a:cs typeface="FZLTZHB--B51-0"/>
              </a:rPr>
              <a:t>4	</a:t>
            </a:r>
            <a:r>
              <a:rPr sz="2800" b="1" spc="-315" dirty="0">
                <a:latin typeface="FZLTZHB--B51-0"/>
                <a:cs typeface="FZLTZHB--B51-0"/>
              </a:rPr>
              <a:t>5	</a:t>
            </a:r>
            <a:r>
              <a:rPr sz="2800" b="1" spc="-325" dirty="0">
                <a:latin typeface="FZLTZHB--B51-0"/>
                <a:cs typeface="FZLTZHB--B51-0"/>
              </a:rPr>
              <a:t>6	</a:t>
            </a:r>
            <a:r>
              <a:rPr sz="2800" b="1" spc="-300" dirty="0">
                <a:latin typeface="FZLTZHB--B51-0"/>
                <a:cs typeface="FZLTZHB--B51-0"/>
              </a:rPr>
              <a:t>7	</a:t>
            </a:r>
            <a:r>
              <a:rPr sz="2800" b="1" spc="-360" dirty="0">
                <a:latin typeface="FZLTZHB--B51-0"/>
                <a:cs typeface="FZLTZHB--B51-0"/>
              </a:rPr>
              <a:t>8	</a:t>
            </a:r>
            <a:r>
              <a:rPr sz="2800" b="1" spc="-335" dirty="0">
                <a:latin typeface="FZLTZHB--B51-0"/>
                <a:cs typeface="FZLTZHB--B51-0"/>
              </a:rPr>
              <a:t>9	</a:t>
            </a:r>
            <a:r>
              <a:rPr sz="2800" b="1" spc="-125" dirty="0">
                <a:latin typeface="FZLTZHB--B51-0"/>
                <a:cs typeface="FZLTZHB--B51-0"/>
              </a:rPr>
              <a:t>1</a:t>
            </a:r>
            <a:r>
              <a:rPr sz="2800" b="1" spc="-155" dirty="0">
                <a:latin typeface="FZLTZHB--B51-0"/>
                <a:cs typeface="FZLTZHB--B51-0"/>
              </a:rPr>
              <a:t>0</a:t>
            </a:r>
            <a:r>
              <a:rPr sz="2800" b="1" spc="100" dirty="0">
                <a:latin typeface="FZLTZHB--B51-0"/>
                <a:cs typeface="FZLTZHB--B51-0"/>
              </a:rPr>
              <a:t> </a:t>
            </a:r>
            <a:r>
              <a:rPr sz="2800" b="1" spc="70" dirty="0">
                <a:latin typeface="FZLTZHB--B51-0"/>
                <a:cs typeface="FZLTZHB--B51-0"/>
              </a:rPr>
              <a:t>11</a:t>
            </a:r>
            <a:endParaRPr sz="2800" dirty="0">
              <a:latin typeface="FZLTZHB--B51-0"/>
              <a:cs typeface="FZLTZHB--B51-0"/>
            </a:endParaRPr>
          </a:p>
          <a:p>
            <a:pPr marL="111760" algn="ctr">
              <a:lnSpc>
                <a:spcPct val="100000"/>
              </a:lnSpc>
              <a:spcBef>
                <a:spcPts val="2285"/>
              </a:spcBef>
            </a:pPr>
            <a:r>
              <a:rPr sz="2000" b="1" dirty="0">
                <a:latin typeface="Heiti SC"/>
                <a:cs typeface="Heiti SC"/>
              </a:rPr>
              <a:t>正向递增序号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3754" y="2490216"/>
            <a:ext cx="3752850" cy="78105"/>
          </a:xfrm>
          <a:custGeom>
            <a:avLst/>
            <a:gdLst/>
            <a:ahLst/>
            <a:cxnLst/>
            <a:rect l="l" t="t" r="r" b="b"/>
            <a:pathLst>
              <a:path w="3752850" h="78105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3752850" h="78105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3752850" h="78105">
                <a:moveTo>
                  <a:pt x="3752469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3752469" y="51815"/>
                </a:lnTo>
                <a:lnTo>
                  <a:pt x="375246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6364" y="1529831"/>
            <a:ext cx="6268720" cy="154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正向递增序号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12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反向递减序号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950">
              <a:latin typeface="Times New Roman"/>
              <a:cs typeface="Times New Roman"/>
            </a:endParaRPr>
          </a:p>
          <a:p>
            <a:pPr marL="18351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反向递减序号</a:t>
            </a:r>
            <a:endParaRPr sz="2000">
              <a:latin typeface="Heiti SC"/>
              <a:cs typeface="Heiti SC"/>
            </a:endParaRPr>
          </a:p>
          <a:p>
            <a:pPr algn="ctr">
              <a:lnSpc>
                <a:spcPct val="100000"/>
              </a:lnSpc>
              <a:spcBef>
                <a:spcPts val="1430"/>
              </a:spcBef>
            </a:pP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-127" baseline="2314" dirty="0">
                <a:latin typeface="FZLTZHB--B51-0"/>
                <a:cs typeface="FZLTZHB--B51-0"/>
              </a:rPr>
              <a:t>1</a:t>
            </a:r>
            <a:r>
              <a:rPr sz="3600" b="1" spc="-150" baseline="2314" dirty="0">
                <a:latin typeface="FZLTZHB--B51-0"/>
                <a:cs typeface="FZLTZHB--B51-0"/>
              </a:rPr>
              <a:t>2</a:t>
            </a:r>
            <a:r>
              <a:rPr sz="3600" b="1" spc="-502" baseline="2314" dirty="0">
                <a:latin typeface="FZLTZHB--B51-0"/>
                <a:cs typeface="FZLTZHB--B51-0"/>
              </a:rPr>
              <a:t> </a:t>
            </a: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89" baseline="2314" dirty="0">
                <a:latin typeface="FZLTZHB--B51-0"/>
                <a:cs typeface="FZLTZHB--B51-0"/>
              </a:rPr>
              <a:t>1</a:t>
            </a:r>
            <a:r>
              <a:rPr sz="3600" b="1" spc="337" baseline="2314" dirty="0">
                <a:latin typeface="FZLTZHB--B51-0"/>
                <a:cs typeface="FZLTZHB--B51-0"/>
              </a:rPr>
              <a:t>1</a:t>
            </a: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-157" baseline="2314" dirty="0">
                <a:latin typeface="FZLTZHB--B51-0"/>
                <a:cs typeface="FZLTZHB--B51-0"/>
              </a:rPr>
              <a:t>1</a:t>
            </a:r>
            <a:r>
              <a:rPr sz="3600" b="1" spc="-195" baseline="2314" dirty="0">
                <a:latin typeface="FZLTZHB--B51-0"/>
                <a:cs typeface="FZLTZHB--B51-0"/>
              </a:rPr>
              <a:t>0</a:t>
            </a:r>
            <a:r>
              <a:rPr sz="3600" b="1" spc="-112" baseline="2314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35" dirty="0">
                <a:latin typeface="FZLTZHB--B51-0"/>
                <a:cs typeface="FZLTZHB--B51-0"/>
              </a:rPr>
              <a:t>9</a:t>
            </a:r>
            <a:r>
              <a:rPr sz="2800" b="1" spc="28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60" dirty="0">
                <a:latin typeface="FZLTZHB--B51-0"/>
                <a:cs typeface="FZLTZHB--B51-0"/>
              </a:rPr>
              <a:t>8</a:t>
            </a:r>
            <a:r>
              <a:rPr sz="2800" b="1" spc="38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00" dirty="0">
                <a:latin typeface="FZLTZHB--B51-0"/>
                <a:cs typeface="FZLTZHB--B51-0"/>
              </a:rPr>
              <a:t>7</a:t>
            </a:r>
            <a:r>
              <a:rPr sz="2800" b="1" spc="30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25" dirty="0">
                <a:latin typeface="FZLTZHB--B51-0"/>
                <a:cs typeface="FZLTZHB--B51-0"/>
              </a:rPr>
              <a:t>6</a:t>
            </a:r>
            <a:r>
              <a:rPr sz="2800" b="1" spc="254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15" dirty="0">
                <a:latin typeface="FZLTZHB--B51-0"/>
                <a:cs typeface="FZLTZHB--B51-0"/>
              </a:rPr>
              <a:t>5</a:t>
            </a:r>
            <a:r>
              <a:rPr sz="2800" b="1" spc="26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45" dirty="0">
                <a:latin typeface="FZLTZHB--B51-0"/>
                <a:cs typeface="FZLTZHB--B51-0"/>
              </a:rPr>
              <a:t>4</a:t>
            </a:r>
            <a:r>
              <a:rPr sz="2800" b="1" spc="275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15" dirty="0">
                <a:latin typeface="FZLTZHB--B51-0"/>
                <a:cs typeface="FZLTZHB--B51-0"/>
              </a:rPr>
              <a:t>3</a:t>
            </a:r>
            <a:r>
              <a:rPr sz="2800" b="1" spc="26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290" dirty="0">
                <a:latin typeface="FZLTZHB--B51-0"/>
                <a:cs typeface="FZLTZHB--B51-0"/>
              </a:rPr>
              <a:t>2</a:t>
            </a:r>
            <a:r>
              <a:rPr sz="2800" b="1" spc="305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70" dirty="0">
                <a:latin typeface="FZLTZHB--B51-0"/>
                <a:cs typeface="FZLTZHB--B51-0"/>
              </a:rPr>
              <a:t>1</a:t>
            </a:r>
            <a:endParaRPr sz="2800">
              <a:latin typeface="FZLTZHB--B51-0"/>
              <a:cs typeface="FZLTZHB--B51-0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964037"/>
              </p:ext>
            </p:extLst>
          </p:nvPr>
        </p:nvGraphicFramePr>
        <p:xfrm>
          <a:off x="1388363" y="3168395"/>
          <a:ext cx="6265159" cy="64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4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1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47699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请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32004">
                      <a:solidFill>
                        <a:srgbClr val="252525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输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入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有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符</a:t>
                      </a:r>
                      <a:endParaRPr sz="3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号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的</a:t>
                      </a:r>
                      <a:endParaRPr sz="3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lang="zh-CN" altLang="en-US" sz="3200" dirty="0">
                          <a:solidFill>
                            <a:srgbClr val="1DB41D"/>
                          </a:solidFill>
                          <a:latin typeface="Arial Unicode MS"/>
                          <a:ea typeface="+mn-ea"/>
                          <a:cs typeface="Arial Unicode MS"/>
                        </a:rPr>
                        <a:t>金</a:t>
                      </a:r>
                      <a:endParaRPr sz="3200" dirty="0">
                        <a:solidFill>
                          <a:srgbClr val="1DB41D"/>
                        </a:solidFill>
                        <a:latin typeface="Arial Unicode MS"/>
                        <a:ea typeface="+mn-ea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lang="zh-CN" altLang="en-US" sz="3200" dirty="0">
                          <a:solidFill>
                            <a:srgbClr val="1DB41D"/>
                          </a:solidFill>
                          <a:latin typeface="Arial Unicode MS"/>
                          <a:ea typeface="+mn-ea"/>
                          <a:cs typeface="Arial Unicode MS"/>
                        </a:rPr>
                        <a:t>额</a:t>
                      </a:r>
                      <a:endParaRPr sz="3200" dirty="0">
                        <a:solidFill>
                          <a:srgbClr val="1DB41D"/>
                        </a:solidFill>
                        <a:latin typeface="Arial Unicode MS"/>
                        <a:ea typeface="+mn-ea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值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32004">
                      <a:solidFill>
                        <a:srgbClr val="252525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48480" y="2040949"/>
            <a:ext cx="10452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Heiti SC"/>
                <a:cs typeface="Heiti SC"/>
              </a:rPr>
              <a:t>左侧方向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2130" y="4187925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右侧方向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0690" y="286301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前进方向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0233" y="285412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后退方向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海龟坐标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5389800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0119" y="2852787"/>
            <a:ext cx="170243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29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6086" y="2860253"/>
            <a:ext cx="17018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204" dirty="0">
                <a:solidFill>
                  <a:srgbClr val="D98430"/>
                </a:solidFill>
                <a:latin typeface="FZLTZHB--B51-0"/>
                <a:cs typeface="FZLTZHB--B51-0"/>
              </a:rPr>
              <a:t>bk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179" y="2049893"/>
            <a:ext cx="31000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80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22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0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,a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8367" y="2552700"/>
            <a:ext cx="643127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4892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</p:spTree>
    <p:extLst>
      <p:ext uri="{BB962C8B-B14F-4D97-AF65-F5344CB8AC3E}">
        <p14:creationId xmlns:p14="http://schemas.microsoft.com/office/powerpoint/2010/main" val="41282024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76044" y="1563624"/>
            <a:ext cx="5132832" cy="2991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1522" y="2347722"/>
            <a:ext cx="78105" cy="675640"/>
          </a:xfrm>
          <a:custGeom>
            <a:avLst/>
            <a:gdLst/>
            <a:ahLst/>
            <a:cxnLst/>
            <a:rect l="l" t="t" r="r" b="b"/>
            <a:pathLst>
              <a:path w="78104" h="675639">
                <a:moveTo>
                  <a:pt x="51815" y="64769"/>
                </a:moveTo>
                <a:lnTo>
                  <a:pt x="25907" y="64769"/>
                </a:lnTo>
                <a:lnTo>
                  <a:pt x="26415" y="675258"/>
                </a:lnTo>
                <a:lnTo>
                  <a:pt x="52324" y="675258"/>
                </a:lnTo>
                <a:lnTo>
                  <a:pt x="51815" y="64769"/>
                </a:lnTo>
                <a:close/>
              </a:path>
              <a:path w="78104" h="675639">
                <a:moveTo>
                  <a:pt x="38735" y="0"/>
                </a:moveTo>
                <a:lnTo>
                  <a:pt x="0" y="77723"/>
                </a:lnTo>
                <a:lnTo>
                  <a:pt x="25918" y="77723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5" y="0"/>
                </a:lnTo>
                <a:close/>
              </a:path>
              <a:path w="78104" h="675639">
                <a:moveTo>
                  <a:pt x="71225" y="64769"/>
                </a:moveTo>
                <a:lnTo>
                  <a:pt x="51815" y="64769"/>
                </a:lnTo>
                <a:lnTo>
                  <a:pt x="51826" y="77723"/>
                </a:lnTo>
                <a:lnTo>
                  <a:pt x="77724" y="77723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0192" y="2000810"/>
            <a:ext cx="107124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R="205104" algn="r">
              <a:lnSpc>
                <a:spcPct val="100000"/>
              </a:lnSpc>
              <a:spcBef>
                <a:spcPts val="50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2871" y="2933507"/>
            <a:ext cx="883919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绝对角度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0192" y="4238651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89835" y="2913051"/>
            <a:ext cx="11811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1996245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396240" y="2151888"/>
            <a:ext cx="4424172" cy="263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86" y="3570732"/>
            <a:ext cx="3537585" cy="78105"/>
          </a:xfrm>
          <a:custGeom>
            <a:avLst/>
            <a:gdLst/>
            <a:ahLst/>
            <a:cxnLst/>
            <a:rect l="l" t="t" r="r" b="b"/>
            <a:pathLst>
              <a:path w="3537585" h="78104">
                <a:moveTo>
                  <a:pt x="3459606" y="0"/>
                </a:moveTo>
                <a:lnTo>
                  <a:pt x="3459606" y="77724"/>
                </a:lnTo>
                <a:lnTo>
                  <a:pt x="3511423" y="51816"/>
                </a:lnTo>
                <a:lnTo>
                  <a:pt x="3472561" y="51816"/>
                </a:lnTo>
                <a:lnTo>
                  <a:pt x="3472561" y="25908"/>
                </a:lnTo>
                <a:lnTo>
                  <a:pt x="3511422" y="25908"/>
                </a:lnTo>
                <a:lnTo>
                  <a:pt x="3459606" y="0"/>
                </a:lnTo>
                <a:close/>
              </a:path>
              <a:path w="3537585" h="78104">
                <a:moveTo>
                  <a:pt x="345960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459606" y="51816"/>
                </a:lnTo>
                <a:lnTo>
                  <a:pt x="3459606" y="25908"/>
                </a:lnTo>
                <a:close/>
              </a:path>
              <a:path w="3537585" h="78104">
                <a:moveTo>
                  <a:pt x="3511422" y="25908"/>
                </a:moveTo>
                <a:lnTo>
                  <a:pt x="3472561" y="25908"/>
                </a:lnTo>
                <a:lnTo>
                  <a:pt x="3472561" y="51816"/>
                </a:lnTo>
                <a:lnTo>
                  <a:pt x="3511423" y="51816"/>
                </a:lnTo>
                <a:lnTo>
                  <a:pt x="3537330" y="38862"/>
                </a:lnTo>
                <a:lnTo>
                  <a:pt x="351142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8672" y="3418332"/>
            <a:ext cx="377951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0342" y="2841498"/>
            <a:ext cx="78105" cy="594360"/>
          </a:xfrm>
          <a:custGeom>
            <a:avLst/>
            <a:gdLst/>
            <a:ahLst/>
            <a:cxnLst/>
            <a:rect l="l" t="t" r="r" b="b"/>
            <a:pathLst>
              <a:path w="78105" h="594360">
                <a:moveTo>
                  <a:pt x="51815" y="64769"/>
                </a:moveTo>
                <a:lnTo>
                  <a:pt x="25907" y="64769"/>
                </a:lnTo>
                <a:lnTo>
                  <a:pt x="26415" y="593978"/>
                </a:lnTo>
                <a:lnTo>
                  <a:pt x="52324" y="593978"/>
                </a:lnTo>
                <a:lnTo>
                  <a:pt x="51815" y="64769"/>
                </a:lnTo>
                <a:close/>
              </a:path>
              <a:path w="78105" h="594360">
                <a:moveTo>
                  <a:pt x="38734" y="0"/>
                </a:moveTo>
                <a:lnTo>
                  <a:pt x="0" y="77724"/>
                </a:lnTo>
                <a:lnTo>
                  <a:pt x="25920" y="77724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4" y="0"/>
                </a:lnTo>
                <a:close/>
              </a:path>
              <a:path w="78105" h="594360">
                <a:moveTo>
                  <a:pt x="71225" y="64769"/>
                </a:moveTo>
                <a:lnTo>
                  <a:pt x="51815" y="64769"/>
                </a:lnTo>
                <a:lnTo>
                  <a:pt x="51828" y="77724"/>
                </a:lnTo>
                <a:lnTo>
                  <a:pt x="77724" y="77724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0867" y="3758244"/>
            <a:ext cx="479171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  <a:p>
            <a:pPr marL="924560">
              <a:lnSpc>
                <a:spcPct val="100000"/>
              </a:lnSpc>
              <a:spcBef>
                <a:spcPts val="434"/>
              </a:spcBef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seth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只改变方向但不行进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345" y="2543608"/>
            <a:ext cx="107124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90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L="683260">
              <a:lnSpc>
                <a:spcPct val="100000"/>
              </a:lnSpc>
              <a:spcBef>
                <a:spcPts val="23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7846" y="3364536"/>
            <a:ext cx="88391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60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6345" y="4512057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45842" y="3891534"/>
            <a:ext cx="0" cy="494665"/>
          </a:xfrm>
          <a:custGeom>
            <a:avLst/>
            <a:gdLst/>
            <a:ahLst/>
            <a:cxnLst/>
            <a:rect l="l" t="t" r="r" b="b"/>
            <a:pathLst>
              <a:path h="494664">
                <a:moveTo>
                  <a:pt x="0" y="49446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800" y="3345622"/>
            <a:ext cx="11817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4189" y="1638019"/>
            <a:ext cx="30543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4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9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280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4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2854" y="2650733"/>
            <a:ext cx="35750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改变海龟行进方向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854" y="3382507"/>
            <a:ext cx="261048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dirty="0">
                <a:latin typeface="Heiti SC"/>
                <a:cs typeface="Heiti SC"/>
              </a:rPr>
              <a:t>为绝对度数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8111391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567081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2886" y="4225502"/>
            <a:ext cx="26809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595" y="1985858"/>
            <a:ext cx="519112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648585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95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000" b="1" spc="254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海龟角度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6030506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8100" y="1789176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06" y="1547708"/>
            <a:ext cx="2401570" cy="208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  <a:tabLst>
                <a:tab pos="991235" algn="l"/>
              </a:tabLst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	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0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45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3821643"/>
            <a:ext cx="226123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125" dirty="0">
                <a:solidFill>
                  <a:srgbClr val="00AA03"/>
                </a:solidFill>
                <a:latin typeface="FZLTZHB--B51-0"/>
                <a:cs typeface="FZLTZHB--B51-0"/>
              </a:rPr>
              <a:t>13</a:t>
            </a:r>
            <a:r>
              <a:rPr sz="2000" b="1" spc="-15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ts val="479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9" name="object 9"/>
          <p:cNvSpPr/>
          <p:nvPr/>
        </p:nvSpPr>
        <p:spPr>
          <a:xfrm>
            <a:off x="6160770" y="2522982"/>
            <a:ext cx="711835" cy="684530"/>
          </a:xfrm>
          <a:custGeom>
            <a:avLst/>
            <a:gdLst/>
            <a:ahLst/>
            <a:cxnLst/>
            <a:rect l="l" t="t" r="r" b="b"/>
            <a:pathLst>
              <a:path w="711834" h="684530">
                <a:moveTo>
                  <a:pt x="0" y="684403"/>
                </a:moveTo>
                <a:lnTo>
                  <a:pt x="71183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2478" y="2522982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78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3460" y="3411473"/>
            <a:ext cx="721360" cy="694055"/>
          </a:xfrm>
          <a:custGeom>
            <a:avLst/>
            <a:gdLst/>
            <a:ahLst/>
            <a:cxnLst/>
            <a:rect l="l" t="t" r="r" b="b"/>
            <a:pathLst>
              <a:path w="721359" h="694054">
                <a:moveTo>
                  <a:pt x="655858" y="44564"/>
                </a:moveTo>
                <a:lnTo>
                  <a:pt x="0" y="675017"/>
                </a:lnTo>
                <a:lnTo>
                  <a:pt x="18034" y="693686"/>
                </a:lnTo>
                <a:lnTo>
                  <a:pt x="673788" y="63213"/>
                </a:lnTo>
                <a:lnTo>
                  <a:pt x="655858" y="44564"/>
                </a:lnTo>
                <a:close/>
              </a:path>
              <a:path w="721359" h="694054">
                <a:moveTo>
                  <a:pt x="708226" y="35559"/>
                </a:moveTo>
                <a:lnTo>
                  <a:pt x="665226" y="35559"/>
                </a:lnTo>
                <a:lnTo>
                  <a:pt x="683133" y="54228"/>
                </a:lnTo>
                <a:lnTo>
                  <a:pt x="673788" y="63213"/>
                </a:lnTo>
                <a:lnTo>
                  <a:pt x="691769" y="81914"/>
                </a:lnTo>
                <a:lnTo>
                  <a:pt x="708226" y="35559"/>
                </a:lnTo>
                <a:close/>
              </a:path>
              <a:path w="721359" h="694054">
                <a:moveTo>
                  <a:pt x="665226" y="35559"/>
                </a:moveTo>
                <a:lnTo>
                  <a:pt x="655858" y="44564"/>
                </a:lnTo>
                <a:lnTo>
                  <a:pt x="673788" y="63213"/>
                </a:lnTo>
                <a:lnTo>
                  <a:pt x="683133" y="54228"/>
                </a:lnTo>
                <a:lnTo>
                  <a:pt x="665226" y="35559"/>
                </a:lnTo>
                <a:close/>
              </a:path>
              <a:path w="721359" h="694054">
                <a:moveTo>
                  <a:pt x="720852" y="0"/>
                </a:moveTo>
                <a:lnTo>
                  <a:pt x="637921" y="25907"/>
                </a:lnTo>
                <a:lnTo>
                  <a:pt x="655858" y="44564"/>
                </a:lnTo>
                <a:lnTo>
                  <a:pt x="665226" y="35559"/>
                </a:lnTo>
                <a:lnTo>
                  <a:pt x="708226" y="35559"/>
                </a:lnTo>
                <a:lnTo>
                  <a:pt x="720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38036" y="2560690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10" h="365125">
                <a:moveTo>
                  <a:pt x="79391" y="240549"/>
                </a:moveTo>
                <a:lnTo>
                  <a:pt x="36829" y="240549"/>
                </a:lnTo>
                <a:lnTo>
                  <a:pt x="108203" y="316749"/>
                </a:lnTo>
                <a:lnTo>
                  <a:pt x="77977" y="344943"/>
                </a:lnTo>
                <a:lnTo>
                  <a:pt x="96392" y="364628"/>
                </a:lnTo>
                <a:lnTo>
                  <a:pt x="170237" y="295540"/>
                </a:lnTo>
                <a:lnTo>
                  <a:pt x="130810" y="295540"/>
                </a:lnTo>
                <a:lnTo>
                  <a:pt x="79391" y="240549"/>
                </a:lnTo>
                <a:close/>
              </a:path>
              <a:path w="359410" h="365125">
                <a:moveTo>
                  <a:pt x="156845" y="271156"/>
                </a:moveTo>
                <a:lnTo>
                  <a:pt x="130810" y="295540"/>
                </a:lnTo>
                <a:lnTo>
                  <a:pt x="170237" y="295540"/>
                </a:lnTo>
                <a:lnTo>
                  <a:pt x="175260" y="290841"/>
                </a:lnTo>
                <a:lnTo>
                  <a:pt x="156845" y="271156"/>
                </a:lnTo>
                <a:close/>
              </a:path>
              <a:path w="359410" h="365125">
                <a:moveTo>
                  <a:pt x="37591" y="195845"/>
                </a:moveTo>
                <a:lnTo>
                  <a:pt x="19050" y="213244"/>
                </a:lnTo>
                <a:lnTo>
                  <a:pt x="0" y="268362"/>
                </a:lnTo>
                <a:lnTo>
                  <a:pt x="24129" y="279665"/>
                </a:lnTo>
                <a:lnTo>
                  <a:pt x="36829" y="240549"/>
                </a:lnTo>
                <a:lnTo>
                  <a:pt x="79391" y="240549"/>
                </a:lnTo>
                <a:lnTo>
                  <a:pt x="37591" y="195845"/>
                </a:lnTo>
                <a:close/>
              </a:path>
              <a:path w="359410" h="365125">
                <a:moveTo>
                  <a:pt x="250993" y="172858"/>
                </a:moveTo>
                <a:lnTo>
                  <a:pt x="205739" y="172858"/>
                </a:lnTo>
                <a:lnTo>
                  <a:pt x="212343" y="175525"/>
                </a:lnTo>
                <a:lnTo>
                  <a:pt x="218960" y="182698"/>
                </a:lnTo>
                <a:lnTo>
                  <a:pt x="224318" y="192725"/>
                </a:lnTo>
                <a:lnTo>
                  <a:pt x="223977" y="206293"/>
                </a:lnTo>
                <a:lnTo>
                  <a:pt x="218551" y="216854"/>
                </a:lnTo>
                <a:lnTo>
                  <a:pt x="189484" y="243470"/>
                </a:lnTo>
                <a:lnTo>
                  <a:pt x="180721" y="248804"/>
                </a:lnTo>
                <a:lnTo>
                  <a:pt x="198754" y="268235"/>
                </a:lnTo>
                <a:lnTo>
                  <a:pt x="200787" y="266838"/>
                </a:lnTo>
                <a:lnTo>
                  <a:pt x="202946" y="265314"/>
                </a:lnTo>
                <a:lnTo>
                  <a:pt x="205232" y="263663"/>
                </a:lnTo>
                <a:lnTo>
                  <a:pt x="207645" y="262012"/>
                </a:lnTo>
                <a:lnTo>
                  <a:pt x="209930" y="260361"/>
                </a:lnTo>
                <a:lnTo>
                  <a:pt x="212343" y="258456"/>
                </a:lnTo>
                <a:lnTo>
                  <a:pt x="214629" y="256551"/>
                </a:lnTo>
                <a:lnTo>
                  <a:pt x="216915" y="254773"/>
                </a:lnTo>
                <a:lnTo>
                  <a:pt x="243712" y="225309"/>
                </a:lnTo>
                <a:lnTo>
                  <a:pt x="254762" y="194194"/>
                </a:lnTo>
                <a:lnTo>
                  <a:pt x="254508" y="186574"/>
                </a:lnTo>
                <a:lnTo>
                  <a:pt x="252602" y="179081"/>
                </a:lnTo>
                <a:lnTo>
                  <a:pt x="250993" y="172858"/>
                </a:lnTo>
                <a:close/>
              </a:path>
              <a:path w="359410" h="365125">
                <a:moveTo>
                  <a:pt x="158750" y="83958"/>
                </a:moveTo>
                <a:lnTo>
                  <a:pt x="90297" y="147966"/>
                </a:lnTo>
                <a:lnTo>
                  <a:pt x="149351" y="210958"/>
                </a:lnTo>
                <a:lnTo>
                  <a:pt x="177020" y="185262"/>
                </a:lnTo>
                <a:lnTo>
                  <a:pt x="188350" y="177356"/>
                </a:lnTo>
                <a:lnTo>
                  <a:pt x="198374" y="173874"/>
                </a:lnTo>
                <a:lnTo>
                  <a:pt x="200215" y="173620"/>
                </a:lnTo>
                <a:lnTo>
                  <a:pt x="153162" y="173620"/>
                </a:lnTo>
                <a:lnTo>
                  <a:pt x="130555" y="149363"/>
                </a:lnTo>
                <a:lnTo>
                  <a:pt x="178308" y="104786"/>
                </a:lnTo>
                <a:lnTo>
                  <a:pt x="158750" y="83958"/>
                </a:lnTo>
                <a:close/>
              </a:path>
              <a:path w="359410" h="365125">
                <a:moveTo>
                  <a:pt x="207137" y="141743"/>
                </a:moveTo>
                <a:lnTo>
                  <a:pt x="167639" y="159904"/>
                </a:lnTo>
                <a:lnTo>
                  <a:pt x="161671" y="165619"/>
                </a:lnTo>
                <a:lnTo>
                  <a:pt x="153162" y="173620"/>
                </a:lnTo>
                <a:lnTo>
                  <a:pt x="200215" y="173620"/>
                </a:lnTo>
                <a:lnTo>
                  <a:pt x="205739" y="172858"/>
                </a:lnTo>
                <a:lnTo>
                  <a:pt x="250993" y="172858"/>
                </a:lnTo>
                <a:lnTo>
                  <a:pt x="250698" y="171715"/>
                </a:lnTo>
                <a:lnTo>
                  <a:pt x="246761" y="164857"/>
                </a:lnTo>
                <a:lnTo>
                  <a:pt x="240791" y="158507"/>
                </a:lnTo>
                <a:lnTo>
                  <a:pt x="234187" y="151395"/>
                </a:lnTo>
                <a:lnTo>
                  <a:pt x="227457" y="146823"/>
                </a:lnTo>
                <a:lnTo>
                  <a:pt x="213867" y="142251"/>
                </a:lnTo>
                <a:lnTo>
                  <a:pt x="207137" y="141743"/>
                </a:lnTo>
                <a:close/>
              </a:path>
              <a:path w="359410" h="365125">
                <a:moveTo>
                  <a:pt x="268471" y="0"/>
                </a:moveTo>
                <a:lnTo>
                  <a:pt x="221628" y="21906"/>
                </a:lnTo>
                <a:lnTo>
                  <a:pt x="207231" y="57476"/>
                </a:lnTo>
                <a:lnTo>
                  <a:pt x="208029" y="71546"/>
                </a:lnTo>
                <a:lnTo>
                  <a:pt x="230934" y="115456"/>
                </a:lnTo>
                <a:lnTo>
                  <a:pt x="260211" y="142871"/>
                </a:lnTo>
                <a:lnTo>
                  <a:pt x="296270" y="157709"/>
                </a:lnTo>
                <a:lnTo>
                  <a:pt x="307915" y="157278"/>
                </a:lnTo>
                <a:lnTo>
                  <a:pt x="321271" y="153528"/>
                </a:lnTo>
                <a:lnTo>
                  <a:pt x="331141" y="147735"/>
                </a:lnTo>
                <a:lnTo>
                  <a:pt x="342520" y="138086"/>
                </a:lnTo>
                <a:lnTo>
                  <a:pt x="348887" y="129932"/>
                </a:lnTo>
                <a:lnTo>
                  <a:pt x="301116" y="129932"/>
                </a:lnTo>
                <a:lnTo>
                  <a:pt x="294259" y="128027"/>
                </a:lnTo>
                <a:lnTo>
                  <a:pt x="286892" y="123963"/>
                </a:lnTo>
                <a:lnTo>
                  <a:pt x="290073" y="107580"/>
                </a:lnTo>
                <a:lnTo>
                  <a:pt x="265302" y="107580"/>
                </a:lnTo>
                <a:lnTo>
                  <a:pt x="264160" y="106691"/>
                </a:lnTo>
                <a:lnTo>
                  <a:pt x="263016" y="105675"/>
                </a:lnTo>
                <a:lnTo>
                  <a:pt x="261112" y="103516"/>
                </a:lnTo>
                <a:lnTo>
                  <a:pt x="258825" y="101230"/>
                </a:lnTo>
                <a:lnTo>
                  <a:pt x="236474" y="67702"/>
                </a:lnTo>
                <a:lnTo>
                  <a:pt x="234187" y="51573"/>
                </a:lnTo>
                <a:lnTo>
                  <a:pt x="236727" y="42683"/>
                </a:lnTo>
                <a:lnTo>
                  <a:pt x="265049" y="28078"/>
                </a:lnTo>
                <a:lnTo>
                  <a:pt x="321691" y="28078"/>
                </a:lnTo>
                <a:lnTo>
                  <a:pt x="315142" y="22132"/>
                </a:lnTo>
                <a:lnTo>
                  <a:pt x="305165" y="14595"/>
                </a:lnTo>
                <a:lnTo>
                  <a:pt x="293157" y="7115"/>
                </a:lnTo>
                <a:lnTo>
                  <a:pt x="281732" y="2656"/>
                </a:lnTo>
                <a:lnTo>
                  <a:pt x="268471" y="0"/>
                </a:lnTo>
                <a:close/>
              </a:path>
              <a:path w="359410" h="365125">
                <a:moveTo>
                  <a:pt x="341433" y="50684"/>
                </a:moveTo>
                <a:lnTo>
                  <a:pt x="301116" y="50684"/>
                </a:lnTo>
                <a:lnTo>
                  <a:pt x="302005" y="51700"/>
                </a:lnTo>
                <a:lnTo>
                  <a:pt x="304038" y="53732"/>
                </a:lnTo>
                <a:lnTo>
                  <a:pt x="305180" y="54621"/>
                </a:lnTo>
                <a:lnTo>
                  <a:pt x="306197" y="55637"/>
                </a:lnTo>
                <a:lnTo>
                  <a:pt x="307086" y="56780"/>
                </a:lnTo>
                <a:lnTo>
                  <a:pt x="307741" y="57476"/>
                </a:lnTo>
                <a:lnTo>
                  <a:pt x="316503" y="67749"/>
                </a:lnTo>
                <a:lnTo>
                  <a:pt x="331850" y="101230"/>
                </a:lnTo>
                <a:lnTo>
                  <a:pt x="331850" y="106183"/>
                </a:lnTo>
                <a:lnTo>
                  <a:pt x="330453" y="110755"/>
                </a:lnTo>
                <a:lnTo>
                  <a:pt x="329184" y="115200"/>
                </a:lnTo>
                <a:lnTo>
                  <a:pt x="326898" y="119010"/>
                </a:lnTo>
                <a:lnTo>
                  <a:pt x="323468" y="122185"/>
                </a:lnTo>
                <a:lnTo>
                  <a:pt x="318770" y="126630"/>
                </a:lnTo>
                <a:lnTo>
                  <a:pt x="313436" y="129043"/>
                </a:lnTo>
                <a:lnTo>
                  <a:pt x="307213" y="129424"/>
                </a:lnTo>
                <a:lnTo>
                  <a:pt x="301116" y="129932"/>
                </a:lnTo>
                <a:lnTo>
                  <a:pt x="348887" y="129932"/>
                </a:lnTo>
                <a:lnTo>
                  <a:pt x="350211" y="128236"/>
                </a:lnTo>
                <a:lnTo>
                  <a:pt x="356070" y="116585"/>
                </a:lnTo>
                <a:lnTo>
                  <a:pt x="358771" y="104786"/>
                </a:lnTo>
                <a:lnTo>
                  <a:pt x="358826" y="91519"/>
                </a:lnTo>
                <a:lnTo>
                  <a:pt x="357024" y="82256"/>
                </a:lnTo>
                <a:lnTo>
                  <a:pt x="352727" y="70862"/>
                </a:lnTo>
                <a:lnTo>
                  <a:pt x="344963" y="55605"/>
                </a:lnTo>
                <a:lnTo>
                  <a:pt x="341433" y="50684"/>
                </a:lnTo>
                <a:close/>
              </a:path>
              <a:path w="359410" h="365125">
                <a:moveTo>
                  <a:pt x="321691" y="28078"/>
                </a:moveTo>
                <a:lnTo>
                  <a:pt x="265049" y="28078"/>
                </a:lnTo>
                <a:lnTo>
                  <a:pt x="271907" y="29856"/>
                </a:lnTo>
                <a:lnTo>
                  <a:pt x="279653" y="33920"/>
                </a:lnTo>
                <a:lnTo>
                  <a:pt x="265302" y="107580"/>
                </a:lnTo>
                <a:lnTo>
                  <a:pt x="290073" y="107580"/>
                </a:lnTo>
                <a:lnTo>
                  <a:pt x="301116" y="50684"/>
                </a:lnTo>
                <a:lnTo>
                  <a:pt x="341433" y="50684"/>
                </a:lnTo>
                <a:lnTo>
                  <a:pt x="337607" y="45348"/>
                </a:lnTo>
                <a:lnTo>
                  <a:pt x="328802" y="35063"/>
                </a:lnTo>
                <a:lnTo>
                  <a:pt x="323972" y="30149"/>
                </a:lnTo>
                <a:lnTo>
                  <a:pt x="321691" y="28078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6742" y="3708768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09" h="365125">
                <a:moveTo>
                  <a:pt x="79480" y="240474"/>
                </a:moveTo>
                <a:lnTo>
                  <a:pt x="36956" y="240474"/>
                </a:lnTo>
                <a:lnTo>
                  <a:pt x="108203" y="316699"/>
                </a:lnTo>
                <a:lnTo>
                  <a:pt x="77977" y="344969"/>
                </a:lnTo>
                <a:lnTo>
                  <a:pt x="96392" y="364667"/>
                </a:lnTo>
                <a:lnTo>
                  <a:pt x="170388" y="295478"/>
                </a:lnTo>
                <a:lnTo>
                  <a:pt x="130936" y="295478"/>
                </a:lnTo>
                <a:lnTo>
                  <a:pt x="79480" y="240474"/>
                </a:lnTo>
                <a:close/>
              </a:path>
              <a:path w="359409" h="365125">
                <a:moveTo>
                  <a:pt x="156972" y="271106"/>
                </a:moveTo>
                <a:lnTo>
                  <a:pt x="130936" y="295478"/>
                </a:lnTo>
                <a:lnTo>
                  <a:pt x="170388" y="295478"/>
                </a:lnTo>
                <a:lnTo>
                  <a:pt x="175386" y="290804"/>
                </a:lnTo>
                <a:lnTo>
                  <a:pt x="156972" y="271106"/>
                </a:lnTo>
                <a:close/>
              </a:path>
              <a:path w="359409" h="365125">
                <a:moveTo>
                  <a:pt x="37718" y="195833"/>
                </a:moveTo>
                <a:lnTo>
                  <a:pt x="19050" y="213232"/>
                </a:lnTo>
                <a:lnTo>
                  <a:pt x="0" y="268350"/>
                </a:lnTo>
                <a:lnTo>
                  <a:pt x="24129" y="279615"/>
                </a:lnTo>
                <a:lnTo>
                  <a:pt x="36956" y="240474"/>
                </a:lnTo>
                <a:lnTo>
                  <a:pt x="79480" y="240474"/>
                </a:lnTo>
                <a:lnTo>
                  <a:pt x="37718" y="195833"/>
                </a:lnTo>
                <a:close/>
              </a:path>
              <a:path w="359409" h="365125">
                <a:moveTo>
                  <a:pt x="251018" y="172846"/>
                </a:moveTo>
                <a:lnTo>
                  <a:pt x="205739" y="172846"/>
                </a:lnTo>
                <a:lnTo>
                  <a:pt x="212471" y="175551"/>
                </a:lnTo>
                <a:lnTo>
                  <a:pt x="219009" y="182595"/>
                </a:lnTo>
                <a:lnTo>
                  <a:pt x="224331" y="192660"/>
                </a:lnTo>
                <a:lnTo>
                  <a:pt x="224040" y="206220"/>
                </a:lnTo>
                <a:lnTo>
                  <a:pt x="218691" y="216807"/>
                </a:lnTo>
                <a:lnTo>
                  <a:pt x="189610" y="243446"/>
                </a:lnTo>
                <a:lnTo>
                  <a:pt x="180721" y="248843"/>
                </a:lnTo>
                <a:lnTo>
                  <a:pt x="198881" y="268173"/>
                </a:lnTo>
                <a:lnTo>
                  <a:pt x="200913" y="266839"/>
                </a:lnTo>
                <a:lnTo>
                  <a:pt x="203073" y="265340"/>
                </a:lnTo>
                <a:lnTo>
                  <a:pt x="210057" y="260286"/>
                </a:lnTo>
                <a:lnTo>
                  <a:pt x="212343" y="258432"/>
                </a:lnTo>
                <a:lnTo>
                  <a:pt x="214756" y="256565"/>
                </a:lnTo>
                <a:lnTo>
                  <a:pt x="217042" y="254711"/>
                </a:lnTo>
                <a:lnTo>
                  <a:pt x="219201" y="252856"/>
                </a:lnTo>
                <a:lnTo>
                  <a:pt x="221487" y="250989"/>
                </a:lnTo>
                <a:lnTo>
                  <a:pt x="248538" y="217512"/>
                </a:lnTo>
                <a:lnTo>
                  <a:pt x="253237" y="201942"/>
                </a:lnTo>
                <a:lnTo>
                  <a:pt x="254888" y="194132"/>
                </a:lnTo>
                <a:lnTo>
                  <a:pt x="254634" y="186524"/>
                </a:lnTo>
                <a:lnTo>
                  <a:pt x="252729" y="179095"/>
                </a:lnTo>
                <a:lnTo>
                  <a:pt x="251018" y="172846"/>
                </a:lnTo>
                <a:close/>
              </a:path>
              <a:path w="359409" h="365125">
                <a:moveTo>
                  <a:pt x="158876" y="83832"/>
                </a:moveTo>
                <a:lnTo>
                  <a:pt x="90424" y="147840"/>
                </a:lnTo>
                <a:lnTo>
                  <a:pt x="149351" y="210959"/>
                </a:lnTo>
                <a:lnTo>
                  <a:pt x="177070" y="185263"/>
                </a:lnTo>
                <a:lnTo>
                  <a:pt x="188443" y="177357"/>
                </a:lnTo>
                <a:lnTo>
                  <a:pt x="198374" y="173862"/>
                </a:lnTo>
                <a:lnTo>
                  <a:pt x="200675" y="173545"/>
                </a:lnTo>
                <a:lnTo>
                  <a:pt x="153161" y="173545"/>
                </a:lnTo>
                <a:lnTo>
                  <a:pt x="130682" y="149364"/>
                </a:lnTo>
                <a:lnTo>
                  <a:pt x="178307" y="104787"/>
                </a:lnTo>
                <a:lnTo>
                  <a:pt x="158876" y="83832"/>
                </a:lnTo>
                <a:close/>
              </a:path>
              <a:path w="359409" h="365125">
                <a:moveTo>
                  <a:pt x="207136" y="141744"/>
                </a:moveTo>
                <a:lnTo>
                  <a:pt x="167766" y="159905"/>
                </a:lnTo>
                <a:lnTo>
                  <a:pt x="161798" y="165569"/>
                </a:lnTo>
                <a:lnTo>
                  <a:pt x="153161" y="173545"/>
                </a:lnTo>
                <a:lnTo>
                  <a:pt x="200675" y="173545"/>
                </a:lnTo>
                <a:lnTo>
                  <a:pt x="205739" y="172846"/>
                </a:lnTo>
                <a:lnTo>
                  <a:pt x="251018" y="172846"/>
                </a:lnTo>
                <a:lnTo>
                  <a:pt x="213994" y="142252"/>
                </a:lnTo>
                <a:lnTo>
                  <a:pt x="207136" y="141744"/>
                </a:lnTo>
                <a:close/>
              </a:path>
              <a:path w="359409" h="365125">
                <a:moveTo>
                  <a:pt x="268529" y="0"/>
                </a:moveTo>
                <a:lnTo>
                  <a:pt x="221706" y="21912"/>
                </a:lnTo>
                <a:lnTo>
                  <a:pt x="207326" y="57381"/>
                </a:lnTo>
                <a:lnTo>
                  <a:pt x="208062" y="71575"/>
                </a:lnTo>
                <a:lnTo>
                  <a:pt x="231049" y="115440"/>
                </a:lnTo>
                <a:lnTo>
                  <a:pt x="260294" y="142884"/>
                </a:lnTo>
                <a:lnTo>
                  <a:pt x="296384" y="157709"/>
                </a:lnTo>
                <a:lnTo>
                  <a:pt x="308031" y="157275"/>
                </a:lnTo>
                <a:lnTo>
                  <a:pt x="321374" y="153502"/>
                </a:lnTo>
                <a:lnTo>
                  <a:pt x="331233" y="147709"/>
                </a:lnTo>
                <a:lnTo>
                  <a:pt x="342623" y="138068"/>
                </a:lnTo>
                <a:lnTo>
                  <a:pt x="349064" y="129806"/>
                </a:lnTo>
                <a:lnTo>
                  <a:pt x="301116" y="129806"/>
                </a:lnTo>
                <a:lnTo>
                  <a:pt x="294385" y="128028"/>
                </a:lnTo>
                <a:lnTo>
                  <a:pt x="286892" y="123964"/>
                </a:lnTo>
                <a:lnTo>
                  <a:pt x="290101" y="107581"/>
                </a:lnTo>
                <a:lnTo>
                  <a:pt x="265302" y="107581"/>
                </a:lnTo>
                <a:lnTo>
                  <a:pt x="264159" y="106692"/>
                </a:lnTo>
                <a:lnTo>
                  <a:pt x="263143" y="105676"/>
                </a:lnTo>
                <a:lnTo>
                  <a:pt x="262127" y="104533"/>
                </a:lnTo>
                <a:lnTo>
                  <a:pt x="261111" y="103517"/>
                </a:lnTo>
                <a:lnTo>
                  <a:pt x="260096" y="102374"/>
                </a:lnTo>
                <a:lnTo>
                  <a:pt x="258952" y="101231"/>
                </a:lnTo>
                <a:lnTo>
                  <a:pt x="258204" y="100410"/>
                </a:lnTo>
                <a:lnTo>
                  <a:pt x="236600" y="67703"/>
                </a:lnTo>
                <a:lnTo>
                  <a:pt x="235457" y="62115"/>
                </a:lnTo>
                <a:lnTo>
                  <a:pt x="234216" y="56654"/>
                </a:lnTo>
                <a:lnTo>
                  <a:pt x="234314" y="51447"/>
                </a:lnTo>
                <a:lnTo>
                  <a:pt x="236854" y="42684"/>
                </a:lnTo>
                <a:lnTo>
                  <a:pt x="239140" y="38874"/>
                </a:lnTo>
                <a:lnTo>
                  <a:pt x="242569" y="35699"/>
                </a:lnTo>
                <a:lnTo>
                  <a:pt x="247268" y="31254"/>
                </a:lnTo>
                <a:lnTo>
                  <a:pt x="252729" y="28841"/>
                </a:lnTo>
                <a:lnTo>
                  <a:pt x="265049" y="28079"/>
                </a:lnTo>
                <a:lnTo>
                  <a:pt x="321787" y="28079"/>
                </a:lnTo>
                <a:lnTo>
                  <a:pt x="315222" y="22097"/>
                </a:lnTo>
                <a:lnTo>
                  <a:pt x="305229" y="14575"/>
                </a:lnTo>
                <a:lnTo>
                  <a:pt x="293239" y="7095"/>
                </a:lnTo>
                <a:lnTo>
                  <a:pt x="281818" y="2650"/>
                </a:lnTo>
                <a:lnTo>
                  <a:pt x="268529" y="0"/>
                </a:lnTo>
                <a:close/>
              </a:path>
              <a:path w="359409" h="365125">
                <a:moveTo>
                  <a:pt x="341560" y="50685"/>
                </a:moveTo>
                <a:lnTo>
                  <a:pt x="301243" y="50685"/>
                </a:lnTo>
                <a:lnTo>
                  <a:pt x="302132" y="51701"/>
                </a:lnTo>
                <a:lnTo>
                  <a:pt x="303149" y="52717"/>
                </a:lnTo>
                <a:lnTo>
                  <a:pt x="304164" y="53606"/>
                </a:lnTo>
                <a:lnTo>
                  <a:pt x="307212" y="56654"/>
                </a:lnTo>
                <a:lnTo>
                  <a:pt x="329564" y="90055"/>
                </a:lnTo>
                <a:lnTo>
                  <a:pt x="331850" y="106184"/>
                </a:lnTo>
                <a:lnTo>
                  <a:pt x="330580" y="110756"/>
                </a:lnTo>
                <a:lnTo>
                  <a:pt x="329310" y="115201"/>
                </a:lnTo>
                <a:lnTo>
                  <a:pt x="327025" y="119011"/>
                </a:lnTo>
                <a:lnTo>
                  <a:pt x="323596" y="122186"/>
                </a:lnTo>
                <a:lnTo>
                  <a:pt x="318897" y="126631"/>
                </a:lnTo>
                <a:lnTo>
                  <a:pt x="313562" y="129044"/>
                </a:lnTo>
                <a:lnTo>
                  <a:pt x="301116" y="129806"/>
                </a:lnTo>
                <a:lnTo>
                  <a:pt x="349064" y="129806"/>
                </a:lnTo>
                <a:lnTo>
                  <a:pt x="350303" y="128217"/>
                </a:lnTo>
                <a:lnTo>
                  <a:pt x="356180" y="116537"/>
                </a:lnTo>
                <a:lnTo>
                  <a:pt x="358840" y="104787"/>
                </a:lnTo>
                <a:lnTo>
                  <a:pt x="358940" y="91493"/>
                </a:lnTo>
                <a:lnTo>
                  <a:pt x="357092" y="82188"/>
                </a:lnTo>
                <a:lnTo>
                  <a:pt x="352826" y="70819"/>
                </a:lnTo>
                <a:lnTo>
                  <a:pt x="345097" y="55578"/>
                </a:lnTo>
                <a:lnTo>
                  <a:pt x="341560" y="50685"/>
                </a:lnTo>
                <a:close/>
              </a:path>
              <a:path w="359409" h="365125">
                <a:moveTo>
                  <a:pt x="321787" y="28079"/>
                </a:moveTo>
                <a:lnTo>
                  <a:pt x="265049" y="28079"/>
                </a:lnTo>
                <a:lnTo>
                  <a:pt x="272033" y="29857"/>
                </a:lnTo>
                <a:lnTo>
                  <a:pt x="279780" y="33921"/>
                </a:lnTo>
                <a:lnTo>
                  <a:pt x="265302" y="107581"/>
                </a:lnTo>
                <a:lnTo>
                  <a:pt x="290101" y="107581"/>
                </a:lnTo>
                <a:lnTo>
                  <a:pt x="301243" y="50685"/>
                </a:lnTo>
                <a:lnTo>
                  <a:pt x="341560" y="50685"/>
                </a:lnTo>
                <a:lnTo>
                  <a:pt x="337705" y="45352"/>
                </a:lnTo>
                <a:lnTo>
                  <a:pt x="328802" y="35064"/>
                </a:lnTo>
                <a:lnTo>
                  <a:pt x="324044" y="30136"/>
                </a:lnTo>
                <a:lnTo>
                  <a:pt x="321787" y="28079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1335" y="3614125"/>
            <a:ext cx="4464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300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9628" y="2473451"/>
            <a:ext cx="99059" cy="291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68796" y="3020567"/>
            <a:ext cx="117348" cy="208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32092" y="4101084"/>
            <a:ext cx="307848" cy="166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215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4410" y="2303830"/>
            <a:ext cx="30765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色彩体系</a:t>
            </a:r>
          </a:p>
        </p:txBody>
      </p:sp>
    </p:spTree>
    <p:extLst>
      <p:ext uri="{BB962C8B-B14F-4D97-AF65-F5344CB8AC3E}">
        <p14:creationId xmlns:p14="http://schemas.microsoft.com/office/powerpoint/2010/main" val="35314369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82645" y="1620010"/>
            <a:ext cx="5756275" cy="280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由三种颜色构成的万物色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0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指红蓝绿三个通道的颜色组合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覆盖视力所能感知的所有颜色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每色取值范</a:t>
            </a:r>
            <a:r>
              <a:rPr sz="2400" b="1" spc="-10" dirty="0">
                <a:latin typeface="Heiti SC"/>
                <a:cs typeface="Heiti SC"/>
              </a:rPr>
              <a:t>围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整数或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小数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字符串的使用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691654" cy="2438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97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[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]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获取字符串中一个或多</a:t>
            </a:r>
            <a:r>
              <a:rPr sz="2400" b="1" spc="-20" dirty="0">
                <a:solidFill>
                  <a:srgbClr val="006FC0"/>
                </a:solidFill>
                <a:latin typeface="Heiti SC"/>
                <a:cs typeface="Heiti SC"/>
              </a:rPr>
              <a:t>个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字符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50740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索引：返回字符串中单个字符	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字符串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5" dirty="0">
                <a:latin typeface="Arial"/>
                <a:cs typeface="Arial"/>
              </a:rPr>
              <a:t>[M]</a:t>
            </a:r>
            <a:endParaRPr sz="2400" dirty="0">
              <a:latin typeface="Arial"/>
              <a:cs typeface="Arial"/>
            </a:endParaRPr>
          </a:p>
          <a:p>
            <a:pPr marL="570230" algn="ctr">
              <a:lnSpc>
                <a:spcPct val="100000"/>
              </a:lnSpc>
              <a:spcBef>
                <a:spcPts val="2055"/>
              </a:spcBef>
              <a:tabLst>
                <a:tab pos="4479925" algn="l"/>
                <a:tab pos="529272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lang="zh-CN" altLang="en-US"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请输入带有符号的金额值</a:t>
            </a:r>
            <a:r>
              <a:rPr lang="en-US" altLang="zh-CN" sz="2000" dirty="0">
                <a:solidFill>
                  <a:srgbClr val="1DB41D"/>
                </a:solidFill>
                <a:latin typeface="Arial Unicode MS"/>
                <a:cs typeface="Arial Unicode MS"/>
              </a:rPr>
              <a:t>: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80" dirty="0">
                <a:solidFill>
                  <a:srgbClr val="1DB41D"/>
                </a:solidFill>
                <a:latin typeface="FZLTZHB--B51-0"/>
                <a:cs typeface="FZLTZHB--B51-0"/>
              </a:rPr>
              <a:t>[0]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  <a:tabLst>
                <a:tab pos="517080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切片：返回字符串中一段字符子串	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字符串</a:t>
            </a:r>
            <a:r>
              <a:rPr sz="2400" b="1" spc="250" dirty="0">
                <a:latin typeface="Arial"/>
                <a:cs typeface="Arial"/>
              </a:rPr>
              <a:t>&gt;[M</a:t>
            </a:r>
            <a:r>
              <a:rPr sz="2400" b="1" spc="145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215" dirty="0">
                <a:latin typeface="Arial"/>
                <a:cs typeface="Arial"/>
              </a:rPr>
              <a:t>N]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008" y="4174818"/>
            <a:ext cx="45827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6082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lang="zh-CN" altLang="en-US" sz="2000" dirty="0">
                <a:solidFill>
                  <a:srgbClr val="1DB41D"/>
                </a:solidFill>
                <a:latin typeface="Arial Unicode MS"/>
                <a:cs typeface="Arial Unicode MS"/>
              </a:rPr>
              <a:t>请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 Unicode MS"/>
                <a:cs typeface="Arial Unicode MS"/>
              </a:rPr>
              <a:t>输入</a:t>
            </a:r>
            <a:r>
              <a:rPr lang="zh-CN" altLang="en-US"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带有符号的金额值</a:t>
            </a:r>
            <a:r>
              <a:rPr lang="en-US" altLang="zh-CN" sz="2000" dirty="0">
                <a:solidFill>
                  <a:srgbClr val="1DB41D"/>
                </a:solidFill>
                <a:latin typeface="Arial Unicode MS"/>
                <a:cs typeface="Arial Unicode MS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[1:3]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或者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3203" y="4189841"/>
            <a:ext cx="184721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5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白色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low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ge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ta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24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洋红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ya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青色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751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ck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897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海贝色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gold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215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0.84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pi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80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粉红色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wn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棕色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purple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240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511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紫色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om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0.39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0.28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番茄色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9819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1245" y="1620010"/>
            <a:ext cx="5223510" cy="283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13940" algn="l"/>
              </a:tabLst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默认采用小数值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可切换为整数值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300">
              <a:latin typeface="Times New Roman"/>
              <a:cs typeface="Times New Roman"/>
            </a:endParaRPr>
          </a:p>
          <a:p>
            <a:pPr marL="1508125">
              <a:lnSpc>
                <a:spcPct val="100000"/>
              </a:lnSpc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90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400" b="1" spc="-254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240" dirty="0">
                <a:solidFill>
                  <a:srgbClr val="D98430"/>
                </a:solidFill>
                <a:latin typeface="FZLTZHB--B51-0"/>
                <a:cs typeface="FZLTZHB--B51-0"/>
              </a:rPr>
              <a:t>lo</a:t>
            </a:r>
            <a:r>
              <a:rPr sz="2400" b="1" spc="235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400" b="1" spc="-580" dirty="0">
                <a:solidFill>
                  <a:srgbClr val="D98430"/>
                </a:solidFill>
                <a:latin typeface="FZLTZHB--B51-0"/>
                <a:cs typeface="FZLTZHB--B51-0"/>
              </a:rPr>
              <a:t>mo</a:t>
            </a:r>
            <a:r>
              <a:rPr sz="2400" b="1" spc="-455" dirty="0">
                <a:solidFill>
                  <a:srgbClr val="D98430"/>
                </a:solidFill>
                <a:latin typeface="FZLTZHB--B51-0"/>
                <a:cs typeface="FZLTZHB--B51-0"/>
              </a:rPr>
              <a:t>d</a:t>
            </a:r>
            <a:r>
              <a:rPr sz="2400" b="1" spc="-28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075" dirty="0">
                <a:solidFill>
                  <a:srgbClr val="00AA03"/>
                </a:solidFill>
                <a:latin typeface="FZLTZHB--B51-0"/>
                <a:cs typeface="FZLTZHB--B51-0"/>
              </a:rPr>
              <a:t>m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od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  <a:spcBef>
                <a:spcPts val="156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AA03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5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小数值模式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整数值模式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9752903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  <p:extLst>
      <p:ext uri="{BB962C8B-B14F-4D97-AF65-F5344CB8AC3E}">
        <p14:creationId xmlns:p14="http://schemas.microsoft.com/office/powerpoint/2010/main" val="35237269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7377" y="1560879"/>
            <a:ext cx="6747509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库的海龟绘图法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e.s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spc="110" dirty="0">
                <a:latin typeface="Arial"/>
                <a:cs typeface="Arial"/>
              </a:rPr>
              <a:t>tup</a:t>
            </a:r>
            <a:r>
              <a:rPr sz="2000" b="1" spc="105" dirty="0">
                <a:latin typeface="Arial"/>
                <a:cs typeface="Arial"/>
              </a:rPr>
              <a:t>()</a:t>
            </a:r>
            <a:r>
              <a:rPr sz="2000" b="1" dirty="0">
                <a:latin typeface="Heiti SC"/>
                <a:cs typeface="Heiti SC"/>
              </a:rPr>
              <a:t>调整绘图窗体在电</a:t>
            </a:r>
            <a:r>
              <a:rPr sz="2000" b="1" spc="-15" dirty="0">
                <a:latin typeface="Heiti SC"/>
                <a:cs typeface="Heiti SC"/>
              </a:rPr>
              <a:t>脑</a:t>
            </a:r>
            <a:r>
              <a:rPr sz="2000" b="1" dirty="0">
                <a:latin typeface="Heiti SC"/>
                <a:cs typeface="Heiti SC"/>
              </a:rPr>
              <a:t>屏幕</a:t>
            </a:r>
            <a:r>
              <a:rPr sz="2000" b="1" spc="-15" dirty="0">
                <a:latin typeface="Heiti SC"/>
                <a:cs typeface="Heiti SC"/>
              </a:rPr>
              <a:t>中</a:t>
            </a:r>
            <a:r>
              <a:rPr sz="2000" b="1" dirty="0">
                <a:latin typeface="Heiti SC"/>
                <a:cs typeface="Heiti SC"/>
              </a:rPr>
              <a:t>的布局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画布上以中心为原点的</a:t>
            </a:r>
            <a:r>
              <a:rPr sz="2000" b="1" spc="-15" dirty="0">
                <a:latin typeface="Heiti SC"/>
                <a:cs typeface="Heiti SC"/>
              </a:rPr>
              <a:t>空</a:t>
            </a:r>
            <a:r>
              <a:rPr sz="2000" b="1" dirty="0">
                <a:latin typeface="Heiti SC"/>
                <a:cs typeface="Heiti SC"/>
              </a:rPr>
              <a:t>间坐</a:t>
            </a:r>
            <a:r>
              <a:rPr sz="2000" b="1" spc="-15" dirty="0">
                <a:latin typeface="Heiti SC"/>
                <a:cs typeface="Heiti SC"/>
              </a:rPr>
              <a:t>标</a:t>
            </a:r>
            <a:r>
              <a:rPr sz="2000" b="1" spc="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绝对坐标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海龟坐标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画布上以空间</a:t>
            </a:r>
            <a:r>
              <a:rPr sz="2000" b="1" spc="60" dirty="0">
                <a:latin typeface="Arial"/>
                <a:cs typeface="Arial"/>
              </a:rPr>
              <a:t>x</a:t>
            </a:r>
            <a:r>
              <a:rPr sz="2000" b="1" dirty="0">
                <a:latin typeface="Heiti SC"/>
                <a:cs typeface="Heiti SC"/>
              </a:rPr>
              <a:t>轴为</a:t>
            </a:r>
            <a:r>
              <a:rPr sz="2000" b="1" spc="120" dirty="0">
                <a:latin typeface="Arial"/>
                <a:cs typeface="Arial"/>
              </a:rPr>
              <a:t>0</a:t>
            </a:r>
            <a:r>
              <a:rPr sz="2000" b="1" dirty="0">
                <a:latin typeface="Heiti SC"/>
                <a:cs typeface="Heiti SC"/>
              </a:rPr>
              <a:t>度的角度坐</a:t>
            </a:r>
            <a:r>
              <a:rPr sz="2000" b="1" spc="-10" dirty="0">
                <a:latin typeface="Heiti SC"/>
                <a:cs typeface="Heiti SC"/>
              </a:rPr>
              <a:t>标</a:t>
            </a:r>
            <a:r>
              <a:rPr sz="2000" b="1" spc="-1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绝对角</a:t>
            </a:r>
            <a:r>
              <a:rPr sz="2000" b="1" spc="-5" dirty="0">
                <a:latin typeface="Heiti SC"/>
                <a:cs typeface="Heiti SC"/>
              </a:rPr>
              <a:t>度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海龟角度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5" dirty="0">
                <a:latin typeface="Heiti SC"/>
                <a:cs typeface="Heiti SC"/>
              </a:rPr>
              <a:t>体</a:t>
            </a:r>
            <a:r>
              <a:rPr sz="2000" b="1" dirty="0">
                <a:latin typeface="Heiti SC"/>
                <a:cs typeface="Heiti SC"/>
              </a:rPr>
              <a:t>系，整数</a:t>
            </a:r>
            <a:r>
              <a:rPr sz="2000" b="1" spc="-15" dirty="0">
                <a:latin typeface="Heiti SC"/>
                <a:cs typeface="Heiti SC"/>
              </a:rPr>
              <a:t>值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spc="-15" dirty="0">
                <a:latin typeface="Heiti SC"/>
                <a:cs typeface="Heiti SC"/>
              </a:rPr>
              <a:t>小</a:t>
            </a:r>
            <a:r>
              <a:rPr sz="2000" b="1" dirty="0">
                <a:latin typeface="Heiti SC"/>
                <a:cs typeface="Heiti SC"/>
              </a:rPr>
              <a:t>数值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-15" dirty="0">
                <a:latin typeface="Heiti SC"/>
                <a:cs typeface="Heiti SC"/>
              </a:rPr>
              <a:t>模</a:t>
            </a:r>
            <a:r>
              <a:rPr sz="2000" b="1" dirty="0">
                <a:latin typeface="Heiti SC"/>
                <a:cs typeface="Heiti SC"/>
              </a:rPr>
              <a:t>式切换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29187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540852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7545" y="1216589"/>
            <a:ext cx="24930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800" b="1" spc="1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800" b="1" spc="16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绘图作品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240" y="2279904"/>
            <a:ext cx="1871472" cy="1908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0142" y="2243885"/>
            <a:ext cx="5806440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每个小小成就汇成人生</a:t>
            </a:r>
            <a:r>
              <a:rPr sz="2000" b="1" spc="-15" dirty="0">
                <a:latin typeface="Heiti SC"/>
                <a:cs typeface="Heiti SC"/>
              </a:rPr>
              <a:t>发</a:t>
            </a:r>
            <a:r>
              <a:rPr sz="2000" b="1" dirty="0">
                <a:latin typeface="Heiti SC"/>
                <a:cs typeface="Heiti SC"/>
              </a:rPr>
              <a:t>展的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史坐标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回想小时候的第一幅画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次</a:t>
            </a:r>
            <a:r>
              <a:rPr sz="2000" b="1" dirty="0">
                <a:latin typeface="Heiti SC"/>
                <a:cs typeface="Heiti SC"/>
              </a:rPr>
              <a:t>考试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满分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请在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110" dirty="0">
                <a:latin typeface="Arial"/>
                <a:cs typeface="Arial"/>
              </a:rPr>
              <a:t>n123</a:t>
            </a:r>
            <a:r>
              <a:rPr sz="2000" b="1" dirty="0">
                <a:latin typeface="Heiti SC"/>
                <a:cs typeface="Heiti SC"/>
              </a:rPr>
              <a:t>上留下你</a:t>
            </a:r>
            <a:r>
              <a:rPr sz="2000" b="1" spc="-15" dirty="0">
                <a:latin typeface="Heiti SC"/>
                <a:cs typeface="Heiti SC"/>
              </a:rPr>
              <a:t>自</a:t>
            </a:r>
            <a:r>
              <a:rPr sz="2000" b="1" dirty="0">
                <a:latin typeface="Heiti SC"/>
                <a:cs typeface="Heiti SC"/>
              </a:rPr>
              <a:t>己的</a:t>
            </a:r>
            <a:r>
              <a:rPr sz="2000" b="1" spc="14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作品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0142" y="4072771"/>
            <a:ext cx="58077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此生只做一次！创意不</a:t>
            </a:r>
            <a:r>
              <a:rPr sz="2000" b="1" spc="-10" dirty="0">
                <a:latin typeface="Heiti SC"/>
                <a:cs typeface="Heiti SC"/>
              </a:rPr>
              <a:t>限</a:t>
            </a:r>
            <a:r>
              <a:rPr sz="2000" b="1" dirty="0">
                <a:latin typeface="Heiti SC"/>
                <a:cs typeface="Heiti SC"/>
              </a:rPr>
              <a:t>、精</a:t>
            </a:r>
            <a:r>
              <a:rPr sz="2000" b="1" spc="-10" dirty="0">
                <a:latin typeface="Heiti SC"/>
                <a:cs typeface="Heiti SC"/>
              </a:rPr>
              <a:t>彩</a:t>
            </a:r>
            <a:r>
              <a:rPr sz="2000" b="1" dirty="0">
                <a:latin typeface="Heiti SC"/>
                <a:cs typeface="Heiti SC"/>
              </a:rPr>
              <a:t>不限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回忆</a:t>
            </a:r>
            <a:r>
              <a:rPr sz="2000" b="1" spc="-10" dirty="0">
                <a:latin typeface="Heiti SC"/>
                <a:cs typeface="Heiti SC"/>
              </a:rPr>
              <a:t>无</a:t>
            </a:r>
            <a:r>
              <a:rPr sz="2000" b="1" dirty="0">
                <a:latin typeface="Heiti SC"/>
                <a:cs typeface="Heiti SC"/>
              </a:rPr>
              <a:t>限</a:t>
            </a:r>
            <a:r>
              <a:rPr sz="2000" b="1" spc="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379" y="4257507"/>
            <a:ext cx="2170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5" dirty="0">
                <a:solidFill>
                  <a:srgbClr val="00AA03"/>
                </a:solidFill>
                <a:latin typeface="Arial"/>
                <a:cs typeface="Arial"/>
              </a:rPr>
              <a:t>https</a:t>
            </a:r>
            <a:r>
              <a:rPr sz="1600" b="1" spc="155" dirty="0">
                <a:solidFill>
                  <a:srgbClr val="00AA03"/>
                </a:solidFill>
                <a:latin typeface="Arial"/>
                <a:cs typeface="Arial"/>
              </a:rPr>
              <a:t>://p</a:t>
            </a:r>
            <a:r>
              <a:rPr sz="1600" b="1" spc="70" dirty="0">
                <a:solidFill>
                  <a:srgbClr val="00AA03"/>
                </a:solidFill>
                <a:latin typeface="Arial"/>
                <a:cs typeface="Arial"/>
              </a:rPr>
              <a:t>yt</a:t>
            </a:r>
            <a:r>
              <a:rPr sz="1600" b="1" spc="60" dirty="0">
                <a:solidFill>
                  <a:srgbClr val="00AA03"/>
                </a:solidFill>
                <a:latin typeface="Arial"/>
                <a:cs typeface="Arial"/>
              </a:rPr>
              <a:t>ho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n</a:t>
            </a:r>
            <a:r>
              <a:rPr sz="1600" b="1" spc="90" dirty="0">
                <a:solidFill>
                  <a:srgbClr val="00AA03"/>
                </a:solidFill>
                <a:latin typeface="Arial"/>
                <a:cs typeface="Arial"/>
              </a:rPr>
              <a:t>12</a:t>
            </a:r>
            <a:r>
              <a:rPr sz="1600" b="1" spc="95" dirty="0">
                <a:solidFill>
                  <a:srgbClr val="00AA03"/>
                </a:solidFill>
                <a:latin typeface="Arial"/>
                <a:cs typeface="Arial"/>
              </a:rPr>
              <a:t>3</a:t>
            </a:r>
            <a:r>
              <a:rPr sz="1600" b="1" spc="15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io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5360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6748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7089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2325" y="1996859"/>
            <a:ext cx="595884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155" dirty="0">
                <a:latin typeface="Arial"/>
                <a:cs typeface="Arial"/>
              </a:rPr>
              <a:t>tl</a:t>
            </a:r>
            <a:r>
              <a:rPr sz="4400" spc="355" dirty="0">
                <a:latin typeface="Arial"/>
                <a:cs typeface="Arial"/>
              </a:rPr>
              <a:t>e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960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列表类型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2" y="1529831"/>
            <a:ext cx="8521497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72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个或多个数据组成的有序序列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R="2496185"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列表使</a:t>
            </a:r>
            <a:r>
              <a:rPr sz="2400" b="1" spc="-10" dirty="0">
                <a:latin typeface="Heiti SC"/>
                <a:cs typeface="Heiti SC"/>
              </a:rPr>
              <a:t>用</a:t>
            </a:r>
            <a:r>
              <a:rPr sz="2400" b="1" spc="135" dirty="0">
                <a:latin typeface="Arial"/>
                <a:cs typeface="Arial"/>
              </a:rPr>
              <a:t>[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]</a:t>
            </a:r>
            <a:r>
              <a:rPr sz="2400" b="1" spc="-5" dirty="0">
                <a:latin typeface="Heiti SC"/>
                <a:cs typeface="Heiti SC"/>
              </a:rPr>
              <a:t>表示，采用逗号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40" dirty="0">
                <a:latin typeface="FZLTZHB--B51-0"/>
                <a:cs typeface="FZLTZHB--B51-0"/>
              </a:rPr>
              <a:t>,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分隔各元素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lang="en-US" altLang="zh-CN"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$</a:t>
            </a:r>
            <a:r>
              <a:rPr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lang="en-US" altLang="zh-CN"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¥</a:t>
            </a:r>
            <a:r>
              <a:rPr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latin typeface="FZLTZHB--B51-0"/>
                <a:cs typeface="FZLTZHB--B51-0"/>
              </a:rPr>
              <a:t>]</a:t>
            </a:r>
            <a:r>
              <a:rPr sz="2000" b="1" dirty="0" err="1">
                <a:latin typeface="Heiti SC"/>
                <a:cs typeface="Heiti SC"/>
              </a:rPr>
              <a:t>表</a:t>
            </a:r>
            <a:r>
              <a:rPr sz="2000" b="1" spc="-10" dirty="0" err="1">
                <a:latin typeface="Heiti SC"/>
                <a:cs typeface="Heiti SC"/>
              </a:rPr>
              <a:t>示</a:t>
            </a:r>
            <a:r>
              <a:rPr sz="2000" b="1" dirty="0" err="1">
                <a:latin typeface="Heiti SC"/>
                <a:cs typeface="Heiti SC"/>
              </a:rPr>
              <a:t>两个元</a:t>
            </a:r>
            <a:r>
              <a:rPr sz="2000" b="1" spc="-15" dirty="0" err="1">
                <a:latin typeface="Heiti SC"/>
                <a:cs typeface="Heiti SC"/>
              </a:rPr>
              <a:t>素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lang="en-US" altLang="zh-CN"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$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dirty="0" err="1">
                <a:latin typeface="Heiti SC"/>
                <a:cs typeface="Heiti SC"/>
              </a:rPr>
              <a:t>和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lang="en-US" altLang="zh-CN"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¥</a:t>
            </a:r>
            <a:r>
              <a:rPr sz="2000" b="1" spc="53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使用保留字</a:t>
            </a:r>
            <a:r>
              <a:rPr sz="2400" b="1" spc="95" dirty="0">
                <a:latin typeface="Heiti SC"/>
                <a:cs typeface="Heiti SC"/>
              </a:rPr>
              <a:t> </a:t>
            </a:r>
            <a:r>
              <a:rPr sz="2400" b="1" spc="65" dirty="0">
                <a:latin typeface="Arial"/>
                <a:cs typeface="Arial"/>
              </a:rPr>
              <a:t>in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判断一个元素是否在列表中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603500" algn="l"/>
              </a:tabLst>
            </a:pPr>
            <a:r>
              <a:rPr sz="2000" b="1" spc="-145" dirty="0" err="1">
                <a:latin typeface="FZLTZHB--B51-0"/>
                <a:cs typeface="FZLTZHB--B51-0"/>
              </a:rPr>
              <a:t>TempStr</a:t>
            </a:r>
            <a:r>
              <a:rPr sz="2000" b="1" spc="-145" dirty="0">
                <a:latin typeface="FZLTZHB--B51-0"/>
                <a:cs typeface="FZLTZHB--B51-0"/>
              </a:rPr>
              <a:t>[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lang="zh-CN" altLang="en-US" sz="2000" b="1" spc="225" dirty="0">
                <a:latin typeface="FZLTZHB--B51-0"/>
                <a:cs typeface="FZLTZHB--B51-0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lang="en-US" altLang="zh-CN" sz="2000" b="1" spc="395" dirty="0">
                <a:latin typeface="FZLTZHB--B51-0"/>
                <a:cs typeface="FZLTZHB--B51-0"/>
              </a:rPr>
              <a:t>[</a:t>
            </a:r>
            <a:r>
              <a:rPr lang="en-US" altLang="zh-CN"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'$'</a:t>
            </a:r>
            <a:r>
              <a:rPr lang="en-US" altLang="zh-CN" sz="2000" b="1" spc="450" dirty="0">
                <a:latin typeface="FZLTZHB--B51-0"/>
                <a:cs typeface="FZLTZHB--B51-0"/>
              </a:rPr>
              <a:t>,</a:t>
            </a:r>
            <a:r>
              <a:rPr lang="en-US" altLang="zh-CN"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'¥'</a:t>
            </a:r>
            <a:r>
              <a:rPr lang="en-US" altLang="zh-CN" sz="2000" b="1" spc="395" dirty="0">
                <a:latin typeface="FZLTZHB--B51-0"/>
                <a:cs typeface="FZLTZHB--B51-0"/>
              </a:rPr>
              <a:t>]</a:t>
            </a:r>
            <a:r>
              <a:rPr sz="2000" b="1" dirty="0" err="1">
                <a:latin typeface="Heiti SC"/>
                <a:cs typeface="Heiti SC"/>
              </a:rPr>
              <a:t>判</a:t>
            </a:r>
            <a:r>
              <a:rPr sz="2000" b="1" spc="-15" dirty="0" err="1">
                <a:latin typeface="Heiti SC"/>
                <a:cs typeface="Heiti SC"/>
              </a:rPr>
              <a:t>断</a:t>
            </a:r>
            <a:r>
              <a:rPr sz="2000" b="1" dirty="0" err="1">
                <a:latin typeface="Heiti SC"/>
                <a:cs typeface="Heiti SC"/>
              </a:rPr>
              <a:t>前者</a:t>
            </a:r>
            <a:r>
              <a:rPr sz="2000" b="1" spc="-15" dirty="0" err="1">
                <a:latin typeface="Heiti SC"/>
                <a:cs typeface="Heiti SC"/>
              </a:rPr>
              <a:t>是</a:t>
            </a:r>
            <a:r>
              <a:rPr sz="2000" b="1" dirty="0" err="1">
                <a:latin typeface="Heiti SC"/>
                <a:cs typeface="Heiti SC"/>
              </a:rPr>
              <a:t>否与</a:t>
            </a:r>
            <a:r>
              <a:rPr sz="2000" b="1" spc="-15" dirty="0" err="1">
                <a:latin typeface="Heiti SC"/>
                <a:cs typeface="Heiti SC"/>
              </a:rPr>
              <a:t>列</a:t>
            </a:r>
            <a:r>
              <a:rPr sz="2000" b="1" dirty="0" err="1">
                <a:latin typeface="Heiti SC"/>
                <a:cs typeface="Heiti SC"/>
              </a:rPr>
              <a:t>表中</a:t>
            </a:r>
            <a:r>
              <a:rPr sz="2000" b="1" spc="-15" dirty="0" err="1">
                <a:latin typeface="Heiti SC"/>
                <a:cs typeface="Heiti SC"/>
              </a:rPr>
              <a:t>某</a:t>
            </a:r>
            <a:r>
              <a:rPr sz="2000" b="1" dirty="0" err="1">
                <a:latin typeface="Heiti SC"/>
                <a:cs typeface="Heiti SC"/>
              </a:rPr>
              <a:t>个元</a:t>
            </a:r>
            <a:r>
              <a:rPr sz="2000" b="1" spc="-15" dirty="0" err="1">
                <a:latin typeface="Heiti SC"/>
                <a:cs typeface="Heiti SC"/>
              </a:rPr>
              <a:t>素</a:t>
            </a:r>
            <a:r>
              <a:rPr sz="2000" b="1" dirty="0" err="1">
                <a:latin typeface="Heiti SC"/>
                <a:cs typeface="Heiti SC"/>
              </a:rPr>
              <a:t>相同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  <p:extLst>
      <p:ext uri="{BB962C8B-B14F-4D97-AF65-F5344CB8AC3E}">
        <p14:creationId xmlns:p14="http://schemas.microsoft.com/office/powerpoint/2010/main" val="30714579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2188" y="1349678"/>
            <a:ext cx="3442970" cy="288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76860" algn="l"/>
              </a:tabLst>
            </a:pPr>
            <a:r>
              <a:rPr sz="2000" b="1" dirty="0">
                <a:latin typeface="Heiti SC"/>
                <a:cs typeface="Heiti SC"/>
              </a:rPr>
              <a:t>库引用与</a:t>
            </a:r>
            <a:r>
              <a:rPr sz="2000" b="1" spc="30" dirty="0">
                <a:latin typeface="Arial"/>
                <a:cs typeface="Arial"/>
              </a:rPr>
              <a:t>i</a:t>
            </a:r>
            <a:r>
              <a:rPr sz="2000" b="1" spc="130" dirty="0">
                <a:latin typeface="Arial"/>
                <a:cs typeface="Arial"/>
              </a:rPr>
              <a:t>mpo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6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画笔控制函数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运动控制函数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方向控制函数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基本循环语句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65" dirty="0">
                <a:latin typeface="Arial"/>
                <a:cs typeface="Arial"/>
              </a:rPr>
              <a:t>Pytho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蟒蛇绘制</a:t>
            </a:r>
            <a:r>
              <a:rPr sz="2000" spc="-11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5" dirty="0">
                <a:latin typeface="Heiti SC"/>
                <a:cs typeface="Heiti SC"/>
              </a:rPr>
              <a:t>代码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spc="5" dirty="0">
                <a:latin typeface="Heiti SC"/>
                <a:cs typeface="Heiti SC"/>
              </a:rPr>
              <a:t>析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0876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5895" y="2303830"/>
            <a:ext cx="3712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库引用与</a:t>
            </a: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260196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44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747654"/>
            <a:ext cx="247269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9700" y="1203960"/>
            <a:ext cx="3157728" cy="1833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8170" y="3708754"/>
            <a:ext cx="31807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&lt;a&gt;.</a:t>
            </a:r>
            <a:r>
              <a:rPr sz="2400" b="1" spc="265" dirty="0">
                <a:solidFill>
                  <a:srgbClr val="006FC0"/>
                </a:solidFill>
                <a:latin typeface="Arial"/>
                <a:cs typeface="Arial"/>
              </a:rPr>
              <a:t>&lt;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&gt;()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的编码风格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8693949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库引用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9092" y="1529831"/>
            <a:ext cx="38652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扩充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程序功能的方式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73" y="2477886"/>
            <a:ext cx="7203440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4530" indent="-194246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保留字完成，采用</a:t>
            </a:r>
            <a:r>
              <a:rPr sz="2400" b="1" spc="260" dirty="0">
                <a:latin typeface="Arial"/>
                <a:cs typeface="Arial"/>
              </a:rPr>
              <a:t>&lt;a&gt;.&lt;b</a:t>
            </a:r>
            <a:r>
              <a:rPr sz="2400" b="1" spc="280" dirty="0">
                <a:latin typeface="Arial"/>
                <a:cs typeface="Arial"/>
              </a:rPr>
              <a:t>&gt;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编码风格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345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250" dirty="0">
                <a:latin typeface="Arial"/>
                <a:cs typeface="Arial"/>
              </a:rPr>
              <a:t>&gt;.</a:t>
            </a:r>
            <a:r>
              <a:rPr sz="2400" b="1" spc="35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434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74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4040262"/>
            <a:ext cx="247269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43854" y="345810"/>
            <a:ext cx="179641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引入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4394" y="2196581"/>
            <a:ext cx="240665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库函数</a:t>
            </a:r>
            <a:endParaRPr sz="2400">
              <a:latin typeface="Heiti SC"/>
              <a:cs typeface="Heiti SC"/>
            </a:endParaRPr>
          </a:p>
          <a:p>
            <a:pPr marL="116205" algn="ctr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Heiti SC"/>
                <a:cs typeface="Heiti SC"/>
              </a:rPr>
              <a:t>完成功能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5876" y="4112700"/>
            <a:ext cx="3932554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可是可是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好多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14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000" b="1" spc="12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，很繁琐</a:t>
            </a:r>
            <a:r>
              <a:rPr sz="2000" b="1" spc="5" dirty="0">
                <a:solidFill>
                  <a:srgbClr val="006FC0"/>
                </a:solidFill>
                <a:latin typeface="Heiti SC"/>
                <a:cs typeface="Heiti SC"/>
              </a:rPr>
              <a:t>嘛</a:t>
            </a:r>
            <a:r>
              <a:rPr sz="20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6724227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1601" y="1529831"/>
            <a:ext cx="4879975" cy="288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8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</a:t>
            </a:r>
            <a:r>
              <a:rPr sz="2400" b="1" dirty="0">
                <a:latin typeface="Heiti SC"/>
                <a:cs typeface="Heiti SC"/>
              </a:rPr>
              <a:t>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函数名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8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23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9457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7914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5255" y="68580"/>
            <a:ext cx="3876040" cy="4937760"/>
          </a:xfrm>
          <a:custGeom>
            <a:avLst/>
            <a:gdLst/>
            <a:ahLst/>
            <a:cxnLst/>
            <a:rect l="l" t="t" r="r" b="b"/>
            <a:pathLst>
              <a:path w="3876040" h="4937760">
                <a:moveTo>
                  <a:pt x="0" y="4937760"/>
                </a:moveTo>
                <a:lnTo>
                  <a:pt x="3875532" y="4937760"/>
                </a:lnTo>
                <a:lnTo>
                  <a:pt x="3875532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95520" y="252817"/>
            <a:ext cx="2805430" cy="374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110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setup(650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35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200</a:t>
            </a:r>
            <a:r>
              <a:rPr sz="1600" b="1" spc="-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200)</a:t>
            </a:r>
            <a:endParaRPr sz="1600">
              <a:latin typeface="FZLTZHB--B51-0"/>
              <a:cs typeface="FZLTZHB--B51-0"/>
            </a:endParaRPr>
          </a:p>
          <a:p>
            <a:pPr marL="12700" marR="1894205">
              <a:lnSpc>
                <a:spcPct val="120000"/>
              </a:lnSpc>
            </a:pP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</a:t>
            </a:r>
            <a:r>
              <a:rPr sz="16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955">
              <a:lnSpc>
                <a:spcPct val="120000"/>
              </a:lnSpc>
            </a:pP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</a:t>
            </a:r>
            <a:r>
              <a:rPr sz="16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ur</a:t>
            </a:r>
            <a:r>
              <a:rPr sz="16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le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r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ge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):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5"/>
              </a:spcBef>
            </a:pP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80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2)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5520" y="4057940"/>
            <a:ext cx="169291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10" dirty="0">
                <a:solidFill>
                  <a:srgbClr val="D9D9D9"/>
                </a:solidFill>
                <a:latin typeface="FZLTZHB--B51-0"/>
                <a:cs typeface="FZLTZHB--B51-0"/>
              </a:rPr>
              <a:t>circle(16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25" dirty="0">
                <a:solidFill>
                  <a:srgbClr val="D9D9D9"/>
                </a:solidFill>
                <a:latin typeface="FZLTZHB--B51-0"/>
                <a:cs typeface="FZLTZHB--B51-0"/>
              </a:rPr>
              <a:t>18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done()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9405" y="4172424"/>
            <a:ext cx="2216150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marR="5080" indent="-299085">
              <a:lnSpc>
                <a:spcPct val="15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老师老师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这么好的方 法为何不早</a:t>
            </a:r>
            <a:r>
              <a:rPr sz="1800" b="1" spc="-10" dirty="0">
                <a:solidFill>
                  <a:srgbClr val="006FC0"/>
                </a:solidFill>
                <a:latin typeface="Heiti SC"/>
                <a:cs typeface="Heiti SC"/>
              </a:rPr>
              <a:t>说</a:t>
            </a:r>
            <a:r>
              <a:rPr sz="18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1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139305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/>
          <p:nvPr/>
        </p:nvSpPr>
        <p:spPr>
          <a:xfrm>
            <a:off x="757427" y="3652139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538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7" y="3650615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9257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639311"/>
            <a:ext cx="1944370" cy="26034"/>
          </a:xfrm>
          <a:custGeom>
            <a:avLst/>
            <a:gdLst/>
            <a:ahLst/>
            <a:cxnLst/>
            <a:rect l="l" t="t" r="r" b="b"/>
            <a:pathLst>
              <a:path w="1944370" h="26035">
                <a:moveTo>
                  <a:pt x="0" y="25907"/>
                </a:moveTo>
                <a:lnTo>
                  <a:pt x="1944242" y="25907"/>
                </a:lnTo>
                <a:lnTo>
                  <a:pt x="1944242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7967" y="3940175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7"/>
                </a:moveTo>
                <a:lnTo>
                  <a:pt x="1078611" y="1777"/>
                </a:lnTo>
                <a:lnTo>
                  <a:pt x="1078611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7078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7967" y="3938651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8"/>
                </a:moveTo>
                <a:lnTo>
                  <a:pt x="1078611" y="1778"/>
                </a:lnTo>
                <a:lnTo>
                  <a:pt x="1078611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5690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7205" y="3927347"/>
            <a:ext cx="1080135" cy="26034"/>
          </a:xfrm>
          <a:custGeom>
            <a:avLst/>
            <a:gdLst/>
            <a:ahLst/>
            <a:cxnLst/>
            <a:rect l="l" t="t" r="r" b="b"/>
            <a:pathLst>
              <a:path w="1080135" h="26035">
                <a:moveTo>
                  <a:pt x="0" y="25907"/>
                </a:moveTo>
                <a:lnTo>
                  <a:pt x="1080135" y="25907"/>
                </a:lnTo>
                <a:lnTo>
                  <a:pt x="1080135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6582" y="1529831"/>
            <a:ext cx="8200390" cy="321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8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两种方法比较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405630">
              <a:lnSpc>
                <a:spcPct val="100000"/>
              </a:lnSpc>
              <a:spcBef>
                <a:spcPts val="1450"/>
              </a:spcBef>
            </a:pPr>
            <a:r>
              <a:rPr sz="2000" b="1" spc="145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000" b="1" spc="6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6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impo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4405630">
              <a:lnSpc>
                <a:spcPts val="2390"/>
              </a:lnSpc>
            </a:pP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fro</a:t>
            </a:r>
            <a:r>
              <a:rPr sz="20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2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195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210" dirty="0">
                <a:latin typeface="Arial"/>
                <a:cs typeface="Arial"/>
              </a:rPr>
              <a:t>&gt;.</a:t>
            </a:r>
            <a:r>
              <a:rPr sz="2000" b="1" spc="29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spc="5" dirty="0">
                <a:latin typeface="Heiti SC"/>
                <a:cs typeface="Heiti SC"/>
              </a:rPr>
              <a:t>函数参</a:t>
            </a:r>
            <a:r>
              <a:rPr sz="2000" b="1" spc="-5" dirty="0">
                <a:latin typeface="Heiti SC"/>
                <a:cs typeface="Heiti SC"/>
              </a:rPr>
              <a:t>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 marL="756285" indent="3648710">
              <a:lnSpc>
                <a:spcPts val="2390"/>
              </a:lnSpc>
            </a:pPr>
            <a:r>
              <a:rPr sz="2000" b="1" spc="35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dirty="0">
                <a:latin typeface="Heiti SC"/>
                <a:cs typeface="Heiti SC"/>
              </a:rPr>
              <a:t>函数参数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R="323850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第一种方法不会出现函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重名</a:t>
            </a:r>
            <a:r>
              <a:rPr sz="2000" b="1" spc="-15" dirty="0">
                <a:latin typeface="Heiti SC"/>
                <a:cs typeface="Heiti SC"/>
              </a:rPr>
              <a:t>问</a:t>
            </a:r>
            <a:r>
              <a:rPr sz="2000" b="1" dirty="0">
                <a:latin typeface="Heiti SC"/>
                <a:cs typeface="Heiti SC"/>
              </a:rPr>
              <a:t>题，</a:t>
            </a:r>
            <a:r>
              <a:rPr sz="2000" b="1" spc="-15" dirty="0">
                <a:latin typeface="Heiti SC"/>
                <a:cs typeface="Heiti SC"/>
              </a:rPr>
              <a:t>第</a:t>
            </a:r>
            <a:r>
              <a:rPr sz="2000" b="1" dirty="0">
                <a:latin typeface="Heiti SC"/>
                <a:cs typeface="Heiti SC"/>
              </a:rPr>
              <a:t>二种</a:t>
            </a:r>
            <a:r>
              <a:rPr sz="2000" b="1" spc="-15" dirty="0">
                <a:latin typeface="Heiti SC"/>
                <a:cs typeface="Heiti SC"/>
              </a:rPr>
              <a:t>方</a:t>
            </a:r>
            <a:r>
              <a:rPr sz="2000" b="1" dirty="0">
                <a:latin typeface="Heiti SC"/>
                <a:cs typeface="Heiti SC"/>
              </a:rPr>
              <a:t>法则</a:t>
            </a:r>
            <a:r>
              <a:rPr sz="2000" b="1" spc="-15" dirty="0">
                <a:latin typeface="Heiti SC"/>
                <a:cs typeface="Heiti SC"/>
              </a:rPr>
              <a:t>会</a:t>
            </a:r>
            <a:r>
              <a:rPr sz="2000" b="1" dirty="0">
                <a:latin typeface="Heiti SC"/>
                <a:cs typeface="Heiti SC"/>
              </a:rPr>
              <a:t>出现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1603224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4292" y="1529831"/>
            <a:ext cx="4788535" cy="2082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imp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215" dirty="0">
                <a:latin typeface="Arial"/>
                <a:cs typeface="Arial"/>
              </a:rPr>
              <a:t>&gt;.</a:t>
            </a:r>
            <a:r>
              <a:rPr sz="2400" b="1" spc="425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5644" y="3723766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47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5644" y="3722242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55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4882" y="3710940"/>
            <a:ext cx="2592705" cy="26034"/>
          </a:xfrm>
          <a:custGeom>
            <a:avLst/>
            <a:gdLst/>
            <a:ahLst/>
            <a:cxnLst/>
            <a:rect l="l" t="t" r="r" b="b"/>
            <a:pathLst>
              <a:path w="2592704" h="26035">
                <a:moveTo>
                  <a:pt x="0" y="25908"/>
                </a:moveTo>
                <a:lnTo>
                  <a:pt x="2592323" y="25908"/>
                </a:lnTo>
                <a:lnTo>
                  <a:pt x="2592323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71650" y="4401285"/>
            <a:ext cx="5618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给调用的外部库关联一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更短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更适</a:t>
            </a:r>
            <a:r>
              <a:rPr sz="2000" b="1" spc="-15" dirty="0">
                <a:latin typeface="Heiti SC"/>
                <a:cs typeface="Heiti SC"/>
              </a:rPr>
              <a:t>合</a:t>
            </a:r>
            <a:r>
              <a:rPr sz="2000" b="1" dirty="0">
                <a:latin typeface="Heiti SC"/>
                <a:cs typeface="Heiti SC"/>
              </a:rPr>
              <a:t>自己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名字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60972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4557" y="2303830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P</a:t>
            </a:r>
            <a:r>
              <a:rPr spc="-45" dirty="0"/>
              <a:t>y</a:t>
            </a:r>
            <a:r>
              <a:rPr spc="290" dirty="0"/>
              <a:t>thon</a:t>
            </a:r>
            <a:r>
              <a:rPr spc="-5" dirty="0">
                <a:latin typeface="Arial Unicode MS"/>
                <a:cs typeface="Arial Unicode MS"/>
              </a:rPr>
              <a:t>程序的输入输出</a:t>
            </a:r>
          </a:p>
        </p:txBody>
      </p:sp>
    </p:spTree>
    <p:extLst>
      <p:ext uri="{BB962C8B-B14F-4D97-AF65-F5344CB8AC3E}">
        <p14:creationId xmlns:p14="http://schemas.microsoft.com/office/powerpoint/2010/main" val="40885793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351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396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1247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4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0622" y="307427"/>
            <a:ext cx="3028950" cy="403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s </a:t>
            </a:r>
            <a:r>
              <a:rPr sz="1600" b="1" spc="240" dirty="0">
                <a:latin typeface="FZLTZHB--B51-0"/>
                <a:cs typeface="FZLTZHB--B51-0"/>
              </a:rPr>
              <a:t>t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(6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359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u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457834" marR="783590" indent="-445770">
              <a:lnSpc>
                <a:spcPct val="12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for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0" dirty="0">
                <a:latin typeface="FZLTZHB--B51-0"/>
                <a:cs typeface="FZLTZHB--B51-0"/>
              </a:rPr>
              <a:t>t.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5134">
              <a:lnSpc>
                <a:spcPct val="100000"/>
              </a:lnSpc>
              <a:spcBef>
                <a:spcPts val="380"/>
              </a:spcBef>
            </a:pP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14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6475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0/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(1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622" y="4405107"/>
            <a:ext cx="158369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30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0100" y="4532393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这个方法好！</a:t>
            </a:r>
            <a:endParaRPr sz="1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0786209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/>
              <a:t>tu</a:t>
            </a:r>
            <a:r>
              <a:rPr spc="340" dirty="0"/>
              <a:t>r</a:t>
            </a:r>
            <a:r>
              <a:rPr spc="140" dirty="0"/>
              <a:t>tl</a:t>
            </a:r>
            <a:r>
              <a:rPr spc="315" dirty="0"/>
              <a:t>e</a:t>
            </a: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</p:spTree>
    <p:extLst>
      <p:ext uri="{BB962C8B-B14F-4D97-AF65-F5344CB8AC3E}">
        <p14:creationId xmlns:p14="http://schemas.microsoft.com/office/powerpoint/2010/main" val="12489972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2428" y="2498774"/>
            <a:ext cx="2663825" cy="88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indent="-1905">
              <a:lnSpc>
                <a:spcPct val="100000"/>
              </a:lnSpc>
              <a:tabLst>
                <a:tab pos="1252855" algn="l"/>
              </a:tabLst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penup(),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35" dirty="0">
                <a:solidFill>
                  <a:srgbClr val="006FC0"/>
                </a:solidFill>
                <a:latin typeface="Arial"/>
                <a:cs typeface="Arial"/>
              </a:rPr>
              <a:t>iz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(),</a:t>
            </a:r>
            <a:r>
              <a:rPr sz="20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pen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olo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644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1276350"/>
            <a:ext cx="5970270" cy="304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43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画笔操作后一直有效，一般成对出现</a:t>
            </a:r>
            <a:endParaRPr sz="2400" dirty="0">
              <a:latin typeface="Heiti SC"/>
              <a:cs typeface="Heiti SC"/>
            </a:endParaRPr>
          </a:p>
          <a:p>
            <a:pPr marL="1280160" marR="15240" indent="-1267460">
              <a:lnSpc>
                <a:spcPct val="180100"/>
              </a:lnSpc>
              <a:spcBef>
                <a:spcPts val="81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0095" algn="l"/>
                <a:tab pos="4363720" algn="l"/>
              </a:tabLst>
            </a:pP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p()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10" dirty="0">
                <a:latin typeface="Arial"/>
                <a:cs typeface="Arial"/>
              </a:rPr>
              <a:t>p</a:t>
            </a:r>
            <a:r>
              <a:rPr sz="2400" b="1" spc="12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 err="1">
                <a:latin typeface="Heiti SC"/>
                <a:cs typeface="Heiti SC"/>
              </a:rPr>
              <a:t>抬起画笔，海龟在飞行</a:t>
            </a:r>
            <a:endParaRPr lang="en-US" sz="2400" dirty="0">
              <a:latin typeface="Heiti SC"/>
              <a:cs typeface="Heiti SC"/>
            </a:endParaRPr>
          </a:p>
          <a:p>
            <a:pPr marL="1280160" marR="5080" indent="-1267460">
              <a:lnSpc>
                <a:spcPts val="5190"/>
              </a:lnSpc>
              <a:spcBef>
                <a:spcPts val="55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8985" algn="l"/>
                <a:tab pos="4370070" algn="l"/>
              </a:tabLst>
            </a:pP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00" dirty="0" err="1">
                <a:latin typeface="Arial"/>
                <a:cs typeface="Arial"/>
              </a:rPr>
              <a:t>p</a:t>
            </a:r>
            <a:r>
              <a:rPr lang="en-US" sz="2400" b="1" spc="80" dirty="0" err="1">
                <a:latin typeface="Arial"/>
                <a:cs typeface="Arial"/>
              </a:rPr>
              <a:t>e</a:t>
            </a:r>
            <a:r>
              <a:rPr lang="en-US" sz="2400" b="1" spc="120" dirty="0" err="1">
                <a:latin typeface="Arial"/>
                <a:cs typeface="Arial"/>
              </a:rPr>
              <a:t>ndow</a:t>
            </a:r>
            <a:r>
              <a:rPr lang="en-US" sz="2400" b="1" spc="114" dirty="0" err="1">
                <a:latin typeface="Arial"/>
                <a:cs typeface="Arial"/>
              </a:rPr>
              <a:t>n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dirty="0">
                <a:latin typeface="Arial"/>
                <a:cs typeface="Arial"/>
              </a:rPr>
              <a:t>	</a:t>
            </a:r>
            <a:r>
              <a:rPr lang="zh-CN" altLang="en-US" sz="2400" b="1" dirty="0">
                <a:latin typeface="Heiti SC"/>
                <a:cs typeface="Heiti SC"/>
              </a:rPr>
              <a:t>别名	</a:t>
            </a: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30" dirty="0" err="1">
                <a:latin typeface="Arial"/>
                <a:cs typeface="Arial"/>
              </a:rPr>
              <a:t>p</a:t>
            </a:r>
            <a:r>
              <a:rPr lang="en-US" sz="2400" b="1" spc="135" dirty="0" err="1">
                <a:latin typeface="Arial"/>
                <a:cs typeface="Arial"/>
              </a:rPr>
              <a:t>d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spc="110" dirty="0">
                <a:latin typeface="Arial"/>
                <a:cs typeface="Arial"/>
              </a:rPr>
              <a:t> </a:t>
            </a:r>
            <a:r>
              <a:rPr lang="zh-CN" altLang="en-US" sz="2400" b="1" dirty="0">
                <a:latin typeface="Heiti SC"/>
                <a:cs typeface="Heiti SC"/>
              </a:rPr>
              <a:t>落下画笔，海龟在爬行</a:t>
            </a:r>
            <a:endParaRPr lang="zh-CN" altLang="en-US"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9727520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529831"/>
            <a:ext cx="7564755" cy="173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44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  <a:p>
            <a:pPr marL="1280795" marR="5080" indent="-1268730">
              <a:lnSpc>
                <a:spcPct val="180100"/>
              </a:lnSpc>
              <a:spcBef>
                <a:spcPts val="810"/>
              </a:spcBef>
              <a:tabLst>
                <a:tab pos="3775710" algn="l"/>
                <a:tab pos="465709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-35" dirty="0">
                <a:latin typeface="Arial"/>
                <a:cs typeface="Arial"/>
              </a:rPr>
              <a:t>n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</a:t>
            </a:r>
            <a:r>
              <a:rPr sz="2400" b="1" spc="-8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60" dirty="0">
                <a:latin typeface="Arial"/>
                <a:cs typeface="Arial"/>
              </a:rPr>
              <a:t>w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120" dirty="0">
                <a:latin typeface="Arial"/>
                <a:cs typeface="Arial"/>
              </a:rPr>
              <a:t>dt</a:t>
            </a:r>
            <a:r>
              <a:rPr sz="2400" b="1" spc="16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画笔宽度，海龟的腰围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406" y="3595867"/>
            <a:ext cx="3621404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059" y="3595867"/>
            <a:ext cx="414274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50" dirty="0">
                <a:latin typeface="Heiti SC"/>
                <a:cs typeface="Heiti SC"/>
              </a:rPr>
              <a:t>为颜色字符串或</a:t>
            </a:r>
            <a:r>
              <a:rPr sz="2400" b="1" spc="-125" dirty="0">
                <a:latin typeface="Arial"/>
                <a:cs typeface="Arial"/>
              </a:rPr>
              <a:t>r</a:t>
            </a:r>
            <a:r>
              <a:rPr sz="2400" b="1" spc="65" dirty="0">
                <a:latin typeface="Arial"/>
                <a:cs typeface="Arial"/>
              </a:rPr>
              <a:t>,g,</a:t>
            </a:r>
            <a:r>
              <a:rPr sz="2400" b="1" spc="9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值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729" y="4254591"/>
            <a:ext cx="3073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画笔颜色，海龟在涂装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457131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13" y="2549895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颜色字符串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908" y="2549895"/>
            <a:ext cx="42068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413" y="3281669"/>
            <a:ext cx="76498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837555" algn="l"/>
                <a:tab pos="684657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的小数值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0.63,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110" dirty="0">
                <a:solidFill>
                  <a:srgbClr val="1DB41D"/>
                </a:solidFill>
                <a:latin typeface="FZLTZHB--B51-0"/>
                <a:cs typeface="FZLTZHB--B51-0"/>
              </a:rPr>
              <a:t>0.13,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-85" dirty="0">
                <a:solidFill>
                  <a:srgbClr val="1DB41D"/>
                </a:solidFill>
                <a:latin typeface="FZLTZHB--B51-0"/>
                <a:cs typeface="FZLTZHB--B51-0"/>
              </a:rPr>
              <a:t>0.9</a:t>
            </a:r>
            <a:r>
              <a:rPr sz="24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的元组值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65" dirty="0">
                <a:latin typeface="Arial"/>
                <a:cs typeface="Arial"/>
              </a:rPr>
              <a:t>.p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35" dirty="0">
                <a:latin typeface="Arial"/>
                <a:cs typeface="Arial"/>
              </a:rPr>
              <a:t>nc</a:t>
            </a:r>
            <a:r>
              <a:rPr sz="2400" b="1" spc="25" dirty="0">
                <a:latin typeface="Arial"/>
                <a:cs typeface="Arial"/>
              </a:rPr>
              <a:t>o</a:t>
            </a:r>
            <a:r>
              <a:rPr sz="2400" b="1" spc="45" dirty="0">
                <a:latin typeface="Arial"/>
                <a:cs typeface="Arial"/>
              </a:rPr>
              <a:t>l</a:t>
            </a:r>
            <a:r>
              <a:rPr sz="2400" b="1" spc="90" dirty="0">
                <a:latin typeface="Arial"/>
                <a:cs typeface="Arial"/>
              </a:rPr>
              <a:t>or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(0.63,0.13,0</a:t>
            </a:r>
            <a:r>
              <a:rPr sz="2400" b="1" spc="7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400" b="1" spc="-295" dirty="0">
                <a:solidFill>
                  <a:srgbClr val="1DB41D"/>
                </a:solidFill>
                <a:latin typeface="FZLTZHB--B51-0"/>
                <a:cs typeface="FZLTZHB--B51-0"/>
              </a:rPr>
              <a:t>9</a:t>
            </a:r>
            <a:r>
              <a:rPr sz="2400" b="1" spc="-285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375" dirty="0">
                <a:solidFill>
                  <a:srgbClr val="1DB41D"/>
                </a:solidFill>
                <a:latin typeface="FZLTZHB--B51-0"/>
                <a:cs typeface="FZLTZHB--B51-0"/>
              </a:rPr>
              <a:t>)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7364" y="1529831"/>
            <a:ext cx="56070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nco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(color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lo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可以有三种形式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30978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1591" y="1156384"/>
            <a:ext cx="103949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</a:t>
            </a: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591" y="1705278"/>
            <a:ext cx="14236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591" y="2253918"/>
            <a:ext cx="1885314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ze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1591" y="2802939"/>
            <a:ext cx="2896235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colorstr</a:t>
            </a:r>
            <a:r>
              <a:rPr sz="2000" b="1" spc="65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1591" y="3351579"/>
            <a:ext cx="205613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35" dirty="0">
                <a:solidFill>
                  <a:srgbClr val="00AA03"/>
                </a:solidFill>
                <a:latin typeface="FZLTZHB--B51-0"/>
                <a:cs typeface="FZLTZHB--B51-0"/>
              </a:rPr>
              <a:t>r,g,b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1591" y="3900498"/>
            <a:ext cx="233680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(</a:t>
            </a:r>
            <a:r>
              <a:rPr sz="2000" b="1" spc="120" dirty="0">
                <a:solidFill>
                  <a:srgbClr val="00AA03"/>
                </a:solidFill>
                <a:latin typeface="FZLTZHB--B51-0"/>
                <a:cs typeface="FZLTZHB--B51-0"/>
              </a:rPr>
              <a:t>r,g,</a:t>
            </a:r>
            <a:r>
              <a:rPr sz="2000" b="1" spc="195" dirty="0">
                <a:solidFill>
                  <a:srgbClr val="00AA03"/>
                </a:solidFill>
                <a:latin typeface="FZLTZHB--B51-0"/>
                <a:cs typeface="FZLTZHB--B51-0"/>
              </a:rPr>
              <a:t>b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)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3944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</p:spTree>
    <p:extLst>
      <p:ext uri="{BB962C8B-B14F-4D97-AF65-F5344CB8AC3E}">
        <p14:creationId xmlns:p14="http://schemas.microsoft.com/office/powerpoint/2010/main" val="29798322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1591" y="2333741"/>
            <a:ext cx="589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1591" y="3065515"/>
            <a:ext cx="1062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e()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3567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8008" y="1529831"/>
            <a:ext cx="44475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76418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68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输入函数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input()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743190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2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从控制台获得用户输入的函数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latin typeface="Arial"/>
                <a:cs typeface="Arial"/>
              </a:rPr>
              <a:t>input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3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函数的使用格式：</a:t>
            </a:r>
            <a:endParaRPr sz="2400" dirty="0">
              <a:latin typeface="Heiti SC"/>
              <a:cs typeface="Heiti SC"/>
            </a:endParaRPr>
          </a:p>
          <a:p>
            <a:pPr marL="1612900">
              <a:lnSpc>
                <a:spcPct val="100000"/>
              </a:lnSpc>
              <a:spcBef>
                <a:spcPts val="205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变量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355" dirty="0">
                <a:latin typeface="Arial"/>
                <a:cs typeface="Arial"/>
              </a:rPr>
              <a:t>=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提示</a:t>
            </a:r>
            <a:r>
              <a:rPr sz="2000" b="1" spc="-15" dirty="0">
                <a:latin typeface="Heiti SC"/>
                <a:cs typeface="Heiti SC"/>
              </a:rPr>
              <a:t>信</a:t>
            </a:r>
            <a:r>
              <a:rPr sz="2000" b="1" dirty="0">
                <a:latin typeface="Heiti SC"/>
                <a:cs typeface="Heiti SC"/>
              </a:rPr>
              <a:t>息字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用户输入的信息以字符串类型保存</a:t>
            </a:r>
            <a:r>
              <a:rPr sz="2400" b="1" spc="-35" dirty="0">
                <a:latin typeface="Heiti SC"/>
                <a:cs typeface="Heiti SC"/>
              </a:rPr>
              <a:t>在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中</a:t>
            </a:r>
            <a:endParaRPr sz="2400" dirty="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1739264" algn="l"/>
                <a:tab pos="2019935" algn="l"/>
                <a:tab pos="4178300" algn="l"/>
                <a:tab pos="4458970" algn="l"/>
              </a:tabLst>
            </a:pPr>
            <a:r>
              <a:rPr sz="2000" b="1" spc="40" dirty="0" err="1">
                <a:latin typeface="FZLTZHB--B51-0"/>
              </a:rPr>
              <a:t>TempStr</a:t>
            </a:r>
            <a:r>
              <a:rPr lang="en-US" altLang="zh-CN" sz="2000" b="1" spc="-220" dirty="0">
                <a:latin typeface="FZLTZHB--B51-0"/>
              </a:rPr>
              <a:t> </a:t>
            </a:r>
            <a:r>
              <a:rPr sz="2000" b="1" spc="-235" dirty="0">
                <a:latin typeface="FZLTZHB--B51-0"/>
                <a:cs typeface="FZLTZHB--B51-0"/>
              </a:rPr>
              <a:t>=</a:t>
            </a:r>
            <a:r>
              <a:rPr lang="en-US" altLang="zh-CN" sz="2000" b="1" spc="-235" dirty="0">
                <a:latin typeface="FZLTZHB--B51-0"/>
                <a:cs typeface="FZLTZHB--B51-0"/>
              </a:rPr>
              <a:t>  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0" dirty="0">
                <a:latin typeface="FZLTZHB--B51-0"/>
                <a:cs typeface="FZLTZHB--B51-0"/>
              </a:rPr>
              <a:t>TempStr</a:t>
            </a:r>
            <a:r>
              <a:rPr sz="2000" b="1" dirty="0">
                <a:latin typeface="Heiti SC"/>
                <a:cs typeface="Heiti SC"/>
              </a:rPr>
              <a:t>保存</a:t>
            </a:r>
            <a:r>
              <a:rPr sz="2000" b="1" spc="-10" dirty="0">
                <a:latin typeface="Heiti SC"/>
                <a:cs typeface="Heiti SC"/>
              </a:rPr>
              <a:t>用</a:t>
            </a:r>
            <a:r>
              <a:rPr sz="2000" b="1" dirty="0">
                <a:latin typeface="Heiti SC"/>
                <a:cs typeface="Heiti SC"/>
              </a:rPr>
              <a:t>户输入的信息</a:t>
            </a:r>
            <a:endParaRPr sz="20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2000807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1529831"/>
            <a:ext cx="5682615" cy="314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77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0286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5" dirty="0">
                <a:latin typeface="Arial"/>
                <a:cs typeface="Arial"/>
              </a:rPr>
              <a:t>.</a:t>
            </a:r>
            <a:r>
              <a:rPr sz="2400" b="1" spc="-60" dirty="0">
                <a:latin typeface="Arial"/>
                <a:cs typeface="Arial"/>
              </a:rPr>
              <a:t>c</a:t>
            </a:r>
            <a:r>
              <a:rPr sz="2400" b="1" spc="50" dirty="0">
                <a:latin typeface="Arial"/>
                <a:cs typeface="Arial"/>
              </a:rPr>
              <a:t>i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1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dirty="0">
                <a:solidFill>
                  <a:srgbClr val="00AA03"/>
                </a:solidFill>
                <a:latin typeface="FZLTZHB--B51-0"/>
                <a:cs typeface="FZLTZHB--B51-0"/>
              </a:rPr>
              <a:t>	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375" dirty="0">
                <a:solidFill>
                  <a:srgbClr val="00AA03"/>
                </a:solidFill>
                <a:latin typeface="FZLTZHB--B51-0"/>
                <a:cs typeface="FZLTZHB--B51-0"/>
              </a:rPr>
              <a:t>=Non</a:t>
            </a:r>
            <a:r>
              <a:rPr sz="2400" b="1" spc="-35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根据半径</a:t>
            </a:r>
            <a:r>
              <a:rPr sz="2400" b="1" spc="28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285" dirty="0">
                <a:latin typeface="Heiti SC"/>
                <a:cs typeface="Heiti SC"/>
              </a:rPr>
              <a:t>绘制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35" dirty="0">
                <a:latin typeface="Heiti SC"/>
                <a:cs typeface="Heiti SC"/>
              </a:rPr>
              <a:t>角度的弧形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默认圆心在海龟左侧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dirty="0">
                <a:latin typeface="Heiti SC"/>
                <a:cs typeface="Heiti SC"/>
              </a:rPr>
              <a:t>距离的位置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绘制角度，默认</a:t>
            </a:r>
            <a:r>
              <a:rPr sz="2400" b="1" spc="-15" dirty="0">
                <a:latin typeface="Heiti SC"/>
                <a:cs typeface="Heiti SC"/>
              </a:rPr>
              <a:t>是</a:t>
            </a:r>
            <a:r>
              <a:rPr sz="2400" b="1" spc="140" dirty="0">
                <a:latin typeface="Arial"/>
                <a:cs typeface="Arial"/>
              </a:rPr>
              <a:t>360</a:t>
            </a:r>
            <a:r>
              <a:rPr sz="2400" b="1" dirty="0">
                <a:latin typeface="Heiti SC"/>
                <a:cs typeface="Heiti SC"/>
              </a:rPr>
              <a:t>度整圆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34811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1493" y="1730080"/>
            <a:ext cx="25419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15" y="1754845"/>
            <a:ext cx="31000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10" dirty="0">
                <a:solidFill>
                  <a:srgbClr val="00AA03"/>
                </a:solidFill>
                <a:latin typeface="FZLTZHB--B51-0"/>
                <a:cs typeface="FZLTZHB--B51-0"/>
              </a:rPr>
              <a:t>,9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7711" y="3508247"/>
            <a:ext cx="288036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1585" y="2795777"/>
            <a:ext cx="844550" cy="843280"/>
          </a:xfrm>
          <a:custGeom>
            <a:avLst/>
            <a:gdLst/>
            <a:ahLst/>
            <a:cxnLst/>
            <a:rect l="l" t="t" r="r" b="b"/>
            <a:pathLst>
              <a:path w="844550" h="843279">
                <a:moveTo>
                  <a:pt x="0" y="421386"/>
                </a:moveTo>
                <a:lnTo>
                  <a:pt x="5524" y="353049"/>
                </a:lnTo>
                <a:lnTo>
                  <a:pt x="21518" y="288218"/>
                </a:lnTo>
                <a:lnTo>
                  <a:pt x="47114" y="227761"/>
                </a:lnTo>
                <a:lnTo>
                  <a:pt x="81442" y="172547"/>
                </a:lnTo>
                <a:lnTo>
                  <a:pt x="123634" y="123443"/>
                </a:lnTo>
                <a:lnTo>
                  <a:pt x="172821" y="81320"/>
                </a:lnTo>
                <a:lnTo>
                  <a:pt x="228135" y="47045"/>
                </a:lnTo>
                <a:lnTo>
                  <a:pt x="288706" y="21488"/>
                </a:lnTo>
                <a:lnTo>
                  <a:pt x="353667" y="5516"/>
                </a:lnTo>
                <a:lnTo>
                  <a:pt x="422147" y="0"/>
                </a:lnTo>
                <a:lnTo>
                  <a:pt x="456774" y="1397"/>
                </a:lnTo>
                <a:lnTo>
                  <a:pt x="523603" y="12250"/>
                </a:lnTo>
                <a:lnTo>
                  <a:pt x="586478" y="33123"/>
                </a:lnTo>
                <a:lnTo>
                  <a:pt x="644529" y="63147"/>
                </a:lnTo>
                <a:lnTo>
                  <a:pt x="696888" y="101455"/>
                </a:lnTo>
                <a:lnTo>
                  <a:pt x="742686" y="147177"/>
                </a:lnTo>
                <a:lnTo>
                  <a:pt x="781054" y="199444"/>
                </a:lnTo>
                <a:lnTo>
                  <a:pt x="811125" y="257389"/>
                </a:lnTo>
                <a:lnTo>
                  <a:pt x="832028" y="320141"/>
                </a:lnTo>
                <a:lnTo>
                  <a:pt x="842896" y="386834"/>
                </a:lnTo>
                <a:lnTo>
                  <a:pt x="844295" y="421386"/>
                </a:lnTo>
                <a:lnTo>
                  <a:pt x="842896" y="455937"/>
                </a:lnTo>
                <a:lnTo>
                  <a:pt x="832028" y="522630"/>
                </a:lnTo>
                <a:lnTo>
                  <a:pt x="811125" y="585382"/>
                </a:lnTo>
                <a:lnTo>
                  <a:pt x="781054" y="643327"/>
                </a:lnTo>
                <a:lnTo>
                  <a:pt x="742686" y="695594"/>
                </a:lnTo>
                <a:lnTo>
                  <a:pt x="696888" y="741316"/>
                </a:lnTo>
                <a:lnTo>
                  <a:pt x="644529" y="779624"/>
                </a:lnTo>
                <a:lnTo>
                  <a:pt x="586478" y="809648"/>
                </a:lnTo>
                <a:lnTo>
                  <a:pt x="523603" y="830521"/>
                </a:lnTo>
                <a:lnTo>
                  <a:pt x="456774" y="841374"/>
                </a:lnTo>
                <a:lnTo>
                  <a:pt x="422147" y="842772"/>
                </a:lnTo>
                <a:lnTo>
                  <a:pt x="387521" y="841374"/>
                </a:lnTo>
                <a:lnTo>
                  <a:pt x="320692" y="830521"/>
                </a:lnTo>
                <a:lnTo>
                  <a:pt x="257817" y="809648"/>
                </a:lnTo>
                <a:lnTo>
                  <a:pt x="199766" y="779624"/>
                </a:lnTo>
                <a:lnTo>
                  <a:pt x="147407" y="741316"/>
                </a:lnTo>
                <a:lnTo>
                  <a:pt x="101609" y="695594"/>
                </a:lnTo>
                <a:lnTo>
                  <a:pt x="63241" y="643327"/>
                </a:lnTo>
                <a:lnTo>
                  <a:pt x="33170" y="585382"/>
                </a:lnTo>
                <a:lnTo>
                  <a:pt x="12267" y="522630"/>
                </a:lnTo>
                <a:lnTo>
                  <a:pt x="1399" y="455937"/>
                </a:lnTo>
                <a:lnTo>
                  <a:pt x="0" y="4213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8776" y="3172681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4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5992" y="3267323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75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7732" y="35899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0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7732" y="32263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6970" y="3225545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5" h="365125">
                <a:moveTo>
                  <a:pt x="0" y="36512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8731" y="3508247"/>
            <a:ext cx="288035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2176" y="409043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5494" y="0"/>
                </a:moveTo>
                <a:lnTo>
                  <a:pt x="21640" y="3163"/>
                </a:lnTo>
                <a:lnTo>
                  <a:pt x="10362" y="11053"/>
                </a:lnTo>
                <a:lnTo>
                  <a:pt x="2776" y="22556"/>
                </a:lnTo>
                <a:lnTo>
                  <a:pt x="0" y="36560"/>
                </a:lnTo>
                <a:lnTo>
                  <a:pt x="143" y="39812"/>
                </a:lnTo>
                <a:lnTo>
                  <a:pt x="3909" y="52898"/>
                </a:lnTo>
                <a:lnTo>
                  <a:pt x="12206" y="63465"/>
                </a:lnTo>
                <a:lnTo>
                  <a:pt x="24246" y="70513"/>
                </a:lnTo>
                <a:lnTo>
                  <a:pt x="39246" y="73040"/>
                </a:lnTo>
                <a:lnTo>
                  <a:pt x="52536" y="69433"/>
                </a:lnTo>
                <a:lnTo>
                  <a:pt x="63297" y="61248"/>
                </a:lnTo>
                <a:lnTo>
                  <a:pt x="70496" y="49349"/>
                </a:lnTo>
                <a:lnTo>
                  <a:pt x="73100" y="34602"/>
                </a:lnTo>
                <a:lnTo>
                  <a:pt x="69689" y="21053"/>
                </a:lnTo>
                <a:lnTo>
                  <a:pt x="61633" y="10059"/>
                </a:lnTo>
                <a:lnTo>
                  <a:pt x="49910" y="2686"/>
                </a:lnTo>
                <a:lnTo>
                  <a:pt x="3549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8476" y="3782105"/>
            <a:ext cx="375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200" b="1" spc="70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78752" y="4070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5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78752" y="37063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5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7990" y="3705605"/>
            <a:ext cx="1905" cy="365760"/>
          </a:xfrm>
          <a:custGeom>
            <a:avLst/>
            <a:gdLst/>
            <a:ahLst/>
            <a:cxnLst/>
            <a:rect l="l" t="t" r="r" b="b"/>
            <a:pathLst>
              <a:path w="1904" h="365760">
                <a:moveTo>
                  <a:pt x="0" y="36517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1235" y="3668267"/>
            <a:ext cx="394716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9139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204201"/>
            <a:ext cx="7569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39665" y="2935975"/>
            <a:ext cx="3250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spc="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xt</a:t>
            </a:r>
            <a:r>
              <a:rPr sz="24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8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=</a:t>
            </a:r>
            <a:r>
              <a:rPr sz="2400" b="1" spc="-56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425" dirty="0">
                <a:solidFill>
                  <a:srgbClr val="00AA03"/>
                </a:solidFill>
                <a:latin typeface="FZLTZHB--B51-0"/>
                <a:cs typeface="FZLTZHB--B51-0"/>
              </a:rPr>
              <a:t>o</a:t>
            </a:r>
            <a:r>
              <a:rPr sz="2400" b="1" spc="-28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7295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608" y="1529831"/>
            <a:ext cx="5511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9784225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4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</p:spTree>
    <p:extLst>
      <p:ext uri="{BB962C8B-B14F-4D97-AF65-F5344CB8AC3E}">
        <p14:creationId xmlns:p14="http://schemas.microsoft.com/office/powerpoint/2010/main" val="4435268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4853" y="2333741"/>
            <a:ext cx="9150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3058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2405378"/>
            <a:ext cx="39655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setheading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90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6946" y="2405378"/>
            <a:ext cx="3758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74420" algn="l"/>
              </a:tabLst>
            </a:pPr>
            <a:r>
              <a:rPr sz="2400" b="1" spc="-5" dirty="0">
                <a:latin typeface="Heiti SC"/>
                <a:cs typeface="Heiti SC"/>
              </a:rPr>
              <a:t>别</a:t>
            </a:r>
            <a:r>
              <a:rPr sz="2400" b="1" dirty="0">
                <a:latin typeface="Heiti SC"/>
                <a:cs typeface="Heiti SC"/>
              </a:rPr>
              <a:t>名	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.s</a:t>
            </a:r>
            <a:r>
              <a:rPr sz="2400" b="1" spc="-40" dirty="0">
                <a:latin typeface="Arial"/>
                <a:cs typeface="Arial"/>
              </a:rPr>
              <a:t>e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8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137524"/>
            <a:ext cx="449770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6769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改变行进方向，海龟走角度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-40" dirty="0">
                <a:solidFill>
                  <a:srgbClr val="00AA03"/>
                </a:solidFill>
                <a:latin typeface="FZLTZHB--B51-0"/>
                <a:cs typeface="FZLTZHB--B51-0"/>
              </a:rPr>
              <a:t>ngl</a:t>
            </a:r>
            <a:r>
              <a:rPr sz="24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行进方向的绝对角度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829618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5872128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71" y="2477886"/>
            <a:ext cx="279082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21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05" y="2477886"/>
            <a:ext cx="1549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海龟向左转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571" y="3209161"/>
            <a:ext cx="301498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r</a:t>
            </a:r>
            <a:r>
              <a:rPr sz="2400" b="1" spc="75" dirty="0">
                <a:latin typeface="Arial"/>
                <a:cs typeface="Arial"/>
              </a:rPr>
              <a:t>ig</a:t>
            </a:r>
            <a:r>
              <a:rPr sz="2400" b="1" spc="95" dirty="0">
                <a:latin typeface="Arial"/>
                <a:cs typeface="Arial"/>
              </a:rPr>
              <a:t>h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4805" y="3209161"/>
            <a:ext cx="1549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海龟向右转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6571" y="3941256"/>
            <a:ext cx="584009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在海龟当前行进方向上旋转的角度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7571877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333741"/>
            <a:ext cx="175260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22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280" dirty="0"/>
              <a:t>prin</a:t>
            </a:r>
            <a:r>
              <a:rPr spc="180" dirty="0"/>
              <a:t>t</a:t>
            </a:r>
            <a:r>
              <a:rPr spc="-5" dirty="0"/>
              <a:t>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7047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90" dirty="0">
                <a:latin typeface="Arial"/>
                <a:cs typeface="Arial"/>
              </a:rPr>
              <a:t>r</a:t>
            </a:r>
            <a:r>
              <a:rPr sz="2400" b="1" spc="105" dirty="0">
                <a:latin typeface="Arial"/>
                <a:cs typeface="Arial"/>
              </a:rPr>
              <a:t>int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函数的基本使用格式：</a:t>
            </a:r>
            <a:endParaRPr sz="2400" dirty="0">
              <a:latin typeface="Heiti SC"/>
              <a:cs typeface="Heiti SC"/>
            </a:endParaRPr>
          </a:p>
          <a:p>
            <a:pPr marL="1967864">
              <a:lnSpc>
                <a:spcPct val="100000"/>
              </a:lnSpc>
              <a:spcBef>
                <a:spcPts val="205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拟输出字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串或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spc="5" dirty="0">
                <a:latin typeface="Heiti SC"/>
                <a:cs typeface="Heiti SC"/>
              </a:rPr>
              <a:t>量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字符串类型的一对引号仅在程序内部使用，输出无引号</a:t>
            </a:r>
            <a:endParaRPr sz="2400" dirty="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613785" algn="l"/>
                <a:tab pos="3893185" algn="l"/>
                <a:tab pos="5557520" algn="l"/>
              </a:tabLst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式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错误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向控制台输出	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输入格式错误</a:t>
            </a:r>
            <a:endParaRPr sz="20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862972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3889" y="2303830"/>
            <a:ext cx="53168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  <a:r>
              <a:rPr dirty="0">
                <a:latin typeface="Arial Unicode MS"/>
                <a:cs typeface="Arial Unicode MS"/>
              </a:rPr>
              <a:t>与</a:t>
            </a: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0154162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0413" y="2261859"/>
            <a:ext cx="235775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400" b="1" i="1" spc="-7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5821" y="2993134"/>
            <a:ext cx="114744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ra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4030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0932" y="2504683"/>
            <a:ext cx="1641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25" dirty="0">
                <a:solidFill>
                  <a:srgbClr val="FF7700"/>
                </a:solidFill>
                <a:latin typeface="Arial"/>
                <a:cs typeface="Arial"/>
              </a:rPr>
              <a:t>fo</a:t>
            </a:r>
            <a:r>
              <a:rPr sz="2400" b="1" spc="105" dirty="0">
                <a:solidFill>
                  <a:srgbClr val="FF7700"/>
                </a:solidFill>
                <a:latin typeface="Arial"/>
                <a:cs typeface="Arial"/>
              </a:rPr>
              <a:t>r</a:t>
            </a: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8109" y="2504683"/>
            <a:ext cx="2776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i</a:t>
            </a:r>
            <a:r>
              <a:rPr sz="2400" b="1" spc="90" dirty="0">
                <a:solidFill>
                  <a:srgbClr val="FF77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7700"/>
                </a:solidFill>
                <a:latin typeface="Arial"/>
                <a:cs typeface="Arial"/>
              </a:rPr>
              <a:t>	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65" dirty="0">
                <a:latin typeface="Arial"/>
                <a:cs typeface="Arial"/>
              </a:rPr>
              <a:t>nge(&lt;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140" dirty="0">
                <a:latin typeface="Arial"/>
                <a:cs typeface="Arial"/>
              </a:rPr>
              <a:t>&gt;):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646" y="3235958"/>
            <a:ext cx="6255385" cy="1345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844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被循环执行的语</a:t>
            </a:r>
            <a:r>
              <a:rPr sz="2400" b="1" dirty="0">
                <a:latin typeface="Heiti SC"/>
                <a:cs typeface="Heiti SC"/>
              </a:rPr>
              <a:t>句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表示每次循环的计数</a:t>
            </a:r>
            <a:r>
              <a:rPr sz="2400" b="1" spc="-20" dirty="0">
                <a:latin typeface="Heiti SC"/>
                <a:cs typeface="Heiti SC"/>
              </a:rPr>
              <a:t>，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按照一定次数循环执行一组语句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62692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1235" marR="5080" indent="-979169">
              <a:lnSpc>
                <a:spcPct val="120000"/>
              </a:lnSpc>
              <a:tabLst>
                <a:tab pos="572135" algn="l"/>
                <a:tab pos="1410335" algn="l"/>
              </a:tabLst>
            </a:pPr>
            <a:r>
              <a:rPr spc="-270" dirty="0">
                <a:solidFill>
                  <a:srgbClr val="780D17"/>
                </a:solidFill>
              </a:rPr>
              <a:t>&gt;&gt;&gt;	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575" dirty="0"/>
              <a:t>i</a:t>
            </a:r>
            <a:r>
              <a:rPr dirty="0"/>
              <a:t>	</a:t>
            </a:r>
            <a:r>
              <a:rPr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pc="145" dirty="0"/>
              <a:t>(5</a:t>
            </a:r>
            <a:r>
              <a:rPr spc="100" dirty="0"/>
              <a:t>)</a:t>
            </a:r>
            <a:r>
              <a:rPr spc="425" dirty="0"/>
              <a:t>:</a:t>
            </a:r>
            <a:r>
              <a:rPr spc="350" dirty="0"/>
              <a:t> </a:t>
            </a:r>
            <a:r>
              <a:rPr spc="235" dirty="0"/>
              <a:t>pr</a:t>
            </a:r>
            <a:r>
              <a:rPr spc="100" dirty="0"/>
              <a:t>i</a:t>
            </a:r>
            <a:r>
              <a:rPr spc="-254" dirty="0"/>
              <a:t>n</a:t>
            </a:r>
            <a:r>
              <a:rPr spc="330" dirty="0"/>
              <a:t>t(</a:t>
            </a:r>
            <a:r>
              <a:rPr spc="575" dirty="0"/>
              <a:t>i</a:t>
            </a:r>
            <a:r>
              <a:rPr spc="310" dirty="0"/>
              <a:t>)</a:t>
            </a: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245" dirty="0">
                <a:solidFill>
                  <a:srgbClr val="000FFF"/>
                </a:solidFill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55" dirty="0">
                <a:solidFill>
                  <a:srgbClr val="000FFF"/>
                </a:solidFill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04" dirty="0">
                <a:solidFill>
                  <a:srgbClr val="000FFF"/>
                </a:solidFill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20" dirty="0">
                <a:solidFill>
                  <a:srgbClr val="000FFF"/>
                </a:solidFill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45" dirty="0">
                <a:solidFill>
                  <a:srgbClr val="000FFF"/>
                </a:solidFill>
              </a:rPr>
              <a:t>4</a:t>
            </a:r>
          </a:p>
        </p:txBody>
      </p:sp>
      <p:sp>
        <p:nvSpPr>
          <p:cNvPr id="5" name="object 5"/>
          <p:cNvSpPr/>
          <p:nvPr/>
        </p:nvSpPr>
        <p:spPr>
          <a:xfrm>
            <a:off x="4788408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7402" y="1747733"/>
            <a:ext cx="3378835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2135" algn="l"/>
                <a:tab pos="1410335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sz="2000" b="1"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sz="2000" b="1"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z="2000" b="1" spc="145" dirty="0">
                <a:latin typeface="FZLTZHB--B51-0"/>
                <a:cs typeface="FZLTZHB--B51-0"/>
              </a:rPr>
              <a:t>(5</a:t>
            </a:r>
            <a:r>
              <a:rPr sz="2000" b="1" spc="100" dirty="0">
                <a:latin typeface="FZLTZHB--B51-0"/>
                <a:cs typeface="FZLTZHB--B51-0"/>
              </a:rPr>
              <a:t>)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991235">
              <a:lnSpc>
                <a:spcPct val="100000"/>
              </a:lnSpc>
              <a:spcBef>
                <a:spcPts val="480"/>
              </a:spcBef>
            </a:pPr>
            <a:r>
              <a:rPr sz="2000" b="1" spc="235" dirty="0">
                <a:latin typeface="FZLTZHB--B51-0"/>
                <a:cs typeface="FZLTZHB--B51-0"/>
              </a:rPr>
              <a:t>pr</a:t>
            </a:r>
            <a:r>
              <a:rPr sz="2000" b="1" spc="100" dirty="0">
                <a:latin typeface="FZLTZHB--B51-0"/>
                <a:cs typeface="FZLTZHB--B51-0"/>
              </a:rPr>
              <a:t>i</a:t>
            </a:r>
            <a:r>
              <a:rPr sz="2000" b="1" spc="-254" dirty="0">
                <a:latin typeface="FZLTZHB--B51-0"/>
                <a:cs typeface="FZLTZHB--B51-0"/>
              </a:rPr>
              <a:t>n</a:t>
            </a:r>
            <a:r>
              <a:rPr sz="2000" b="1" spc="330" dirty="0">
                <a:latin typeface="FZLTZHB--B51-0"/>
                <a:cs typeface="FZLTZHB--B51-0"/>
              </a:rPr>
              <a:t>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10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56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14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40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402" y="2845394"/>
            <a:ext cx="1144905" cy="1743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90600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0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5" dirty="0">
                <a:solidFill>
                  <a:srgbClr val="000FFF"/>
                </a:solidFill>
                <a:latin typeface="FZLTZHB--B51-0"/>
                <a:cs typeface="FZLTZHB--B51-0"/>
              </a:rPr>
              <a:t>Hel</a:t>
            </a:r>
            <a:r>
              <a:rPr sz="2000" b="1" spc="30" dirty="0">
                <a:solidFill>
                  <a:srgbClr val="000FFF"/>
                </a:solidFill>
                <a:latin typeface="FZLTZHB--B51-0"/>
                <a:cs typeface="FZLTZHB--B51-0"/>
              </a:rPr>
              <a:t>l</a:t>
            </a: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o: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04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9322280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9480">
              <a:lnSpc>
                <a:spcPts val="4790"/>
              </a:lnSpc>
            </a:pP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1529831"/>
            <a:ext cx="5268595" cy="966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4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产生循环计数序列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150" dirty="0">
                <a:latin typeface="Arial"/>
                <a:cs typeface="Arial"/>
              </a:rPr>
              <a:t>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591" y="2897367"/>
            <a:ext cx="4676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产生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145" dirty="0">
                <a:latin typeface="Arial"/>
                <a:cs typeface="Arial"/>
              </a:rPr>
              <a:t>0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的整数序列，共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629141"/>
            <a:ext cx="21113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05" dirty="0">
                <a:latin typeface="Arial"/>
                <a:cs typeface="Arial"/>
              </a:rPr>
              <a:t>n</a:t>
            </a:r>
            <a:r>
              <a:rPr sz="2400" b="1" spc="110" dirty="0">
                <a:latin typeface="Arial"/>
                <a:cs typeface="Arial"/>
              </a:rPr>
              <a:t>g</a:t>
            </a:r>
            <a:r>
              <a:rPr sz="2400" b="1" spc="220" dirty="0">
                <a:latin typeface="Arial"/>
                <a:cs typeface="Arial"/>
              </a:rPr>
              <a:t>e(M</a:t>
            </a:r>
            <a:r>
              <a:rPr sz="2400" b="1" spc="540" dirty="0">
                <a:solidFill>
                  <a:srgbClr val="FF7700"/>
                </a:solidFill>
                <a:latin typeface="FZLTZHB--B51-0"/>
                <a:cs typeface="FZLTZHB--B51-0"/>
              </a:rPr>
              <a:t>,</a:t>
            </a:r>
            <a:r>
              <a:rPr sz="2400" b="1" spc="215" dirty="0"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591" y="4360416"/>
            <a:ext cx="52476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产</a:t>
            </a:r>
            <a:r>
              <a:rPr sz="2400" b="1" dirty="0">
                <a:latin typeface="Heiti SC"/>
                <a:cs typeface="Heiti SC"/>
              </a:rPr>
              <a:t>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35" dirty="0">
                <a:latin typeface="Arial"/>
                <a:cs typeface="Arial"/>
              </a:rPr>
              <a:t>1</a:t>
            </a:r>
            <a:r>
              <a:rPr sz="2400" b="1" spc="-5" dirty="0">
                <a:latin typeface="Heiti SC"/>
                <a:cs typeface="Heiti SC"/>
              </a:rPr>
              <a:t>的整数序列，</a:t>
            </a:r>
            <a:r>
              <a:rPr sz="2400" b="1" dirty="0">
                <a:latin typeface="Heiti SC"/>
                <a:cs typeface="Heiti SC"/>
              </a:rPr>
              <a:t>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1844" y="2427732"/>
            <a:ext cx="2592705" cy="1847214"/>
          </a:xfrm>
          <a:custGeom>
            <a:avLst/>
            <a:gdLst/>
            <a:ahLst/>
            <a:cxnLst/>
            <a:rect l="l" t="t" r="r" b="b"/>
            <a:pathLst>
              <a:path w="2592704" h="1847214">
                <a:moveTo>
                  <a:pt x="0" y="1847088"/>
                </a:moveTo>
                <a:lnTo>
                  <a:pt x="2592324" y="1847088"/>
                </a:lnTo>
                <a:lnTo>
                  <a:pt x="2592324" y="0"/>
                </a:lnTo>
                <a:lnTo>
                  <a:pt x="0" y="0"/>
                </a:lnTo>
                <a:lnTo>
                  <a:pt x="0" y="18470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2108" y="2578694"/>
            <a:ext cx="2401570" cy="165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85" dirty="0">
                <a:latin typeface="FZLTZHB--B51-0"/>
                <a:cs typeface="FZLTZHB--B51-0"/>
              </a:rPr>
              <a:t>range(</a:t>
            </a:r>
            <a:r>
              <a:rPr sz="2000" b="1" spc="-110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  <a:tab pos="1828800" algn="l"/>
                <a:tab pos="2247900" algn="l"/>
              </a:tabLst>
            </a:pP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0,	</a:t>
            </a:r>
            <a:r>
              <a:rPr sz="2000" b="1" spc="254" dirty="0">
                <a:solidFill>
                  <a:srgbClr val="000FFF"/>
                </a:solidFill>
                <a:latin typeface="FZLTZHB--B51-0"/>
                <a:cs typeface="FZLTZHB--B51-0"/>
              </a:rPr>
              <a:t>1,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455" dirty="0">
                <a:solidFill>
                  <a:srgbClr val="000FFF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270635" algn="l"/>
              </a:tabLst>
            </a:pPr>
            <a:r>
              <a:rPr sz="2000" b="1" spc="-80" dirty="0">
                <a:latin typeface="FZLTZHB--B51-0"/>
                <a:cs typeface="FZLTZHB--B51-0"/>
              </a:rPr>
              <a:t>range(</a:t>
            </a:r>
            <a:r>
              <a:rPr sz="2000" b="1" spc="-105" dirty="0">
                <a:latin typeface="FZLTZHB--B51-0"/>
                <a:cs typeface="FZLTZHB--B51-0"/>
              </a:rPr>
              <a:t>2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</a:tabLst>
            </a:pPr>
            <a:r>
              <a:rPr sz="2000" b="1" spc="125" dirty="0">
                <a:solidFill>
                  <a:srgbClr val="000FFF"/>
                </a:solidFill>
                <a:latin typeface="FZLTZHB--B51-0"/>
                <a:cs typeface="FZLTZHB--B51-0"/>
              </a:rPr>
              <a:t>2,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37535197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5736" y="1973197"/>
            <a:ext cx="8020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2400" b="1" i="1" spc="-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4333" y="1973197"/>
            <a:ext cx="19196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ange(N):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5736" y="2705343"/>
            <a:ext cx="14052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nge(N)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5736" y="3437117"/>
            <a:ext cx="189483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nge(M,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3163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代码分析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254222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3624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2841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730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0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67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3214370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64" y="0"/>
                </a:moveTo>
                <a:lnTo>
                  <a:pt x="0" y="69534"/>
                </a:lnTo>
                <a:lnTo>
                  <a:pt x="1073" y="79246"/>
                </a:lnTo>
                <a:lnTo>
                  <a:pt x="2093" y="92780"/>
                </a:lnTo>
                <a:lnTo>
                  <a:pt x="3103" y="110663"/>
                </a:lnTo>
                <a:lnTo>
                  <a:pt x="3475" y="126504"/>
                </a:lnTo>
                <a:lnTo>
                  <a:pt x="3099" y="138781"/>
                </a:lnTo>
                <a:lnTo>
                  <a:pt x="2019" y="147447"/>
                </a:lnTo>
                <a:lnTo>
                  <a:pt x="9258" y="151256"/>
                </a:lnTo>
                <a:lnTo>
                  <a:pt x="195821" y="85090"/>
                </a:lnTo>
                <a:lnTo>
                  <a:pt x="194944" y="78986"/>
                </a:lnTo>
                <a:lnTo>
                  <a:pt x="193055" y="63606"/>
                </a:lnTo>
                <a:lnTo>
                  <a:pt x="191812" y="49426"/>
                </a:lnTo>
                <a:lnTo>
                  <a:pt x="191220" y="36445"/>
                </a:lnTo>
                <a:lnTo>
                  <a:pt x="191284" y="24663"/>
                </a:lnTo>
                <a:lnTo>
                  <a:pt x="192012" y="14081"/>
                </a:lnTo>
                <a:lnTo>
                  <a:pt x="193408" y="4699"/>
                </a:lnTo>
                <a:lnTo>
                  <a:pt x="184264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20" y="2566284"/>
            <a:ext cx="1217295" cy="848360"/>
          </a:xfrm>
          <a:custGeom>
            <a:avLst/>
            <a:gdLst/>
            <a:ahLst/>
            <a:cxnLst/>
            <a:rect l="l" t="t" r="r" b="b"/>
            <a:pathLst>
              <a:path w="1217295" h="848360">
                <a:moveTo>
                  <a:pt x="246520" y="369828"/>
                </a:moveTo>
                <a:lnTo>
                  <a:pt x="62865" y="369828"/>
                </a:lnTo>
                <a:lnTo>
                  <a:pt x="68453" y="372749"/>
                </a:lnTo>
                <a:lnTo>
                  <a:pt x="72294" y="379601"/>
                </a:lnTo>
                <a:lnTo>
                  <a:pt x="92185" y="424361"/>
                </a:lnTo>
                <a:lnTo>
                  <a:pt x="108762" y="468625"/>
                </a:lnTo>
                <a:lnTo>
                  <a:pt x="181831" y="674871"/>
                </a:lnTo>
                <a:lnTo>
                  <a:pt x="197892" y="721979"/>
                </a:lnTo>
                <a:lnTo>
                  <a:pt x="211485" y="767520"/>
                </a:lnTo>
                <a:lnTo>
                  <a:pt x="215900" y="789309"/>
                </a:lnTo>
                <a:lnTo>
                  <a:pt x="213487" y="795024"/>
                </a:lnTo>
                <a:lnTo>
                  <a:pt x="205591" y="800400"/>
                </a:lnTo>
                <a:lnTo>
                  <a:pt x="198035" y="804082"/>
                </a:lnTo>
                <a:lnTo>
                  <a:pt x="185318" y="809744"/>
                </a:lnTo>
                <a:lnTo>
                  <a:pt x="167513" y="817376"/>
                </a:lnTo>
                <a:lnTo>
                  <a:pt x="165354" y="822075"/>
                </a:lnTo>
                <a:lnTo>
                  <a:pt x="173735" y="845951"/>
                </a:lnTo>
                <a:lnTo>
                  <a:pt x="178585" y="847794"/>
                </a:lnTo>
                <a:lnTo>
                  <a:pt x="189963" y="843119"/>
                </a:lnTo>
                <a:lnTo>
                  <a:pt x="213011" y="834004"/>
                </a:lnTo>
                <a:lnTo>
                  <a:pt x="261640" y="816076"/>
                </a:lnTo>
                <a:lnTo>
                  <a:pt x="308953" y="800373"/>
                </a:lnTo>
                <a:lnTo>
                  <a:pt x="334391" y="792611"/>
                </a:lnTo>
                <a:lnTo>
                  <a:pt x="336804" y="788166"/>
                </a:lnTo>
                <a:lnTo>
                  <a:pt x="331721" y="773688"/>
                </a:lnTo>
                <a:lnTo>
                  <a:pt x="273939" y="773688"/>
                </a:lnTo>
                <a:lnTo>
                  <a:pt x="268351" y="770767"/>
                </a:lnTo>
                <a:lnTo>
                  <a:pt x="249445" y="730947"/>
                </a:lnTo>
                <a:lnTo>
                  <a:pt x="233940" y="690956"/>
                </a:lnTo>
                <a:lnTo>
                  <a:pt x="140589" y="427867"/>
                </a:lnTo>
                <a:lnTo>
                  <a:pt x="344369" y="427867"/>
                </a:lnTo>
                <a:lnTo>
                  <a:pt x="246520" y="369828"/>
                </a:lnTo>
                <a:close/>
              </a:path>
              <a:path w="1217295" h="848360">
                <a:moveTo>
                  <a:pt x="328421" y="764290"/>
                </a:moveTo>
                <a:lnTo>
                  <a:pt x="314798" y="764646"/>
                </a:lnTo>
                <a:lnTo>
                  <a:pt x="298480" y="769156"/>
                </a:lnTo>
                <a:lnTo>
                  <a:pt x="287315" y="771965"/>
                </a:lnTo>
                <a:lnTo>
                  <a:pt x="281305" y="773053"/>
                </a:lnTo>
                <a:lnTo>
                  <a:pt x="273939" y="773688"/>
                </a:lnTo>
                <a:lnTo>
                  <a:pt x="331721" y="773688"/>
                </a:lnTo>
                <a:lnTo>
                  <a:pt x="328421" y="764290"/>
                </a:lnTo>
                <a:close/>
              </a:path>
              <a:path w="1217295" h="848360">
                <a:moveTo>
                  <a:pt x="344369" y="427867"/>
                </a:moveTo>
                <a:lnTo>
                  <a:pt x="140589" y="427867"/>
                </a:lnTo>
                <a:lnTo>
                  <a:pt x="291403" y="519492"/>
                </a:lnTo>
                <a:lnTo>
                  <a:pt x="501729" y="644456"/>
                </a:lnTo>
                <a:lnTo>
                  <a:pt x="570048" y="683460"/>
                </a:lnTo>
                <a:lnTo>
                  <a:pt x="598416" y="699138"/>
                </a:lnTo>
                <a:lnTo>
                  <a:pt x="618715" y="695184"/>
                </a:lnTo>
                <a:lnTo>
                  <a:pt x="661162" y="687582"/>
                </a:lnTo>
                <a:lnTo>
                  <a:pt x="664229" y="681972"/>
                </a:lnTo>
                <a:lnTo>
                  <a:pt x="661588" y="676106"/>
                </a:lnTo>
                <a:lnTo>
                  <a:pt x="658711" y="669483"/>
                </a:lnTo>
                <a:lnTo>
                  <a:pt x="640797" y="625006"/>
                </a:lnTo>
                <a:lnTo>
                  <a:pt x="627229" y="589223"/>
                </a:lnTo>
                <a:lnTo>
                  <a:pt x="615120" y="556391"/>
                </a:lnTo>
                <a:lnTo>
                  <a:pt x="568959" y="556391"/>
                </a:lnTo>
                <a:lnTo>
                  <a:pt x="452797" y="490885"/>
                </a:lnTo>
                <a:lnTo>
                  <a:pt x="344369" y="427867"/>
                </a:lnTo>
                <a:close/>
              </a:path>
              <a:path w="1217295" h="848360">
                <a:moveTo>
                  <a:pt x="504735" y="234827"/>
                </a:moveTo>
                <a:lnTo>
                  <a:pt x="444119" y="234827"/>
                </a:lnTo>
                <a:lnTo>
                  <a:pt x="449706" y="237748"/>
                </a:lnTo>
                <a:lnTo>
                  <a:pt x="453548" y="244600"/>
                </a:lnTo>
                <a:lnTo>
                  <a:pt x="473439" y="289360"/>
                </a:lnTo>
                <a:lnTo>
                  <a:pt x="490016" y="333624"/>
                </a:lnTo>
                <a:lnTo>
                  <a:pt x="568959" y="556391"/>
                </a:lnTo>
                <a:lnTo>
                  <a:pt x="615120" y="556391"/>
                </a:lnTo>
                <a:lnTo>
                  <a:pt x="599930" y="514413"/>
                </a:lnTo>
                <a:lnTo>
                  <a:pt x="536367" y="335145"/>
                </a:lnTo>
                <a:lnTo>
                  <a:pt x="519784" y="286593"/>
                </a:lnTo>
                <a:lnTo>
                  <a:pt x="506191" y="241010"/>
                </a:lnTo>
                <a:lnTo>
                  <a:pt x="504735" y="234827"/>
                </a:lnTo>
                <a:close/>
              </a:path>
              <a:path w="1217295" h="848360">
                <a:moveTo>
                  <a:pt x="136563" y="303933"/>
                </a:moveTo>
                <a:lnTo>
                  <a:pt x="91570" y="321420"/>
                </a:lnTo>
                <a:lnTo>
                  <a:pt x="51547" y="335645"/>
                </a:lnTo>
                <a:lnTo>
                  <a:pt x="15131" y="347199"/>
                </a:lnTo>
                <a:lnTo>
                  <a:pt x="2412" y="350905"/>
                </a:lnTo>
                <a:lnTo>
                  <a:pt x="0" y="355223"/>
                </a:lnTo>
                <a:lnTo>
                  <a:pt x="8381" y="379099"/>
                </a:lnTo>
                <a:lnTo>
                  <a:pt x="22083" y="378859"/>
                </a:lnTo>
                <a:lnTo>
                  <a:pt x="38397" y="374345"/>
                </a:lnTo>
                <a:lnTo>
                  <a:pt x="49517" y="371504"/>
                </a:lnTo>
                <a:lnTo>
                  <a:pt x="55499" y="370336"/>
                </a:lnTo>
                <a:lnTo>
                  <a:pt x="62865" y="369828"/>
                </a:lnTo>
                <a:lnTo>
                  <a:pt x="246520" y="369828"/>
                </a:lnTo>
                <a:lnTo>
                  <a:pt x="136563" y="303933"/>
                </a:lnTo>
                <a:close/>
              </a:path>
              <a:path w="1217295" h="848360">
                <a:moveTo>
                  <a:pt x="539451" y="160784"/>
                </a:moveTo>
                <a:lnTo>
                  <a:pt x="483010" y="182865"/>
                </a:lnTo>
                <a:lnTo>
                  <a:pt x="444817" y="196495"/>
                </a:lnTo>
                <a:lnTo>
                  <a:pt x="383667" y="215904"/>
                </a:lnTo>
                <a:lnTo>
                  <a:pt x="381254" y="220222"/>
                </a:lnTo>
                <a:lnTo>
                  <a:pt x="389635" y="244098"/>
                </a:lnTo>
                <a:lnTo>
                  <a:pt x="403300" y="243858"/>
                </a:lnTo>
                <a:lnTo>
                  <a:pt x="419597" y="239344"/>
                </a:lnTo>
                <a:lnTo>
                  <a:pt x="430748" y="236503"/>
                </a:lnTo>
                <a:lnTo>
                  <a:pt x="436753" y="235335"/>
                </a:lnTo>
                <a:lnTo>
                  <a:pt x="444119" y="234827"/>
                </a:lnTo>
                <a:lnTo>
                  <a:pt x="504735" y="234827"/>
                </a:lnTo>
                <a:lnTo>
                  <a:pt x="504315" y="233041"/>
                </a:lnTo>
                <a:lnTo>
                  <a:pt x="503046" y="226445"/>
                </a:lnTo>
                <a:lnTo>
                  <a:pt x="501777" y="219333"/>
                </a:lnTo>
                <a:lnTo>
                  <a:pt x="504190" y="213491"/>
                </a:lnTo>
                <a:lnTo>
                  <a:pt x="512168" y="208258"/>
                </a:lnTo>
                <a:lnTo>
                  <a:pt x="519666" y="204546"/>
                </a:lnTo>
                <a:lnTo>
                  <a:pt x="532344" y="198860"/>
                </a:lnTo>
                <a:lnTo>
                  <a:pt x="550164" y="191266"/>
                </a:lnTo>
                <a:lnTo>
                  <a:pt x="552704" y="186313"/>
                </a:lnTo>
                <a:lnTo>
                  <a:pt x="544321" y="162564"/>
                </a:lnTo>
                <a:lnTo>
                  <a:pt x="539451" y="160784"/>
                </a:lnTo>
                <a:close/>
              </a:path>
              <a:path w="1217295" h="848360">
                <a:moveTo>
                  <a:pt x="1056222" y="0"/>
                </a:moveTo>
                <a:lnTo>
                  <a:pt x="1006412" y="2257"/>
                </a:lnTo>
                <a:lnTo>
                  <a:pt x="956815" y="9568"/>
                </a:lnTo>
                <a:lnTo>
                  <a:pt x="919332" y="18529"/>
                </a:lnTo>
                <a:lnTo>
                  <a:pt x="881277" y="30598"/>
                </a:lnTo>
                <a:lnTo>
                  <a:pt x="841950" y="46998"/>
                </a:lnTo>
                <a:lnTo>
                  <a:pt x="806443" y="65984"/>
                </a:lnTo>
                <a:lnTo>
                  <a:pt x="774664" y="87735"/>
                </a:lnTo>
                <a:lnTo>
                  <a:pt x="737933" y="121350"/>
                </a:lnTo>
                <a:lnTo>
                  <a:pt x="707450" y="160629"/>
                </a:lnTo>
                <a:lnTo>
                  <a:pt x="684753" y="204501"/>
                </a:lnTo>
                <a:lnTo>
                  <a:pt x="672440" y="250133"/>
                </a:lnTo>
                <a:lnTo>
                  <a:pt x="669524" y="285981"/>
                </a:lnTo>
                <a:lnTo>
                  <a:pt x="669766" y="298266"/>
                </a:lnTo>
                <a:lnTo>
                  <a:pt x="674162" y="336193"/>
                </a:lnTo>
                <a:lnTo>
                  <a:pt x="684104" y="375832"/>
                </a:lnTo>
                <a:lnTo>
                  <a:pt x="698727" y="413661"/>
                </a:lnTo>
                <a:lnTo>
                  <a:pt x="717007" y="447497"/>
                </a:lnTo>
                <a:lnTo>
                  <a:pt x="747385" y="487975"/>
                </a:lnTo>
                <a:lnTo>
                  <a:pt x="776740" y="516596"/>
                </a:lnTo>
                <a:lnTo>
                  <a:pt x="813539" y="542517"/>
                </a:lnTo>
                <a:lnTo>
                  <a:pt x="853538" y="560635"/>
                </a:lnTo>
                <a:lnTo>
                  <a:pt x="896797" y="570922"/>
                </a:lnTo>
                <a:lnTo>
                  <a:pt x="927477" y="573417"/>
                </a:lnTo>
                <a:lnTo>
                  <a:pt x="943375" y="573352"/>
                </a:lnTo>
                <a:lnTo>
                  <a:pt x="993332" y="567896"/>
                </a:lnTo>
                <a:lnTo>
                  <a:pt x="1046727" y="554527"/>
                </a:lnTo>
                <a:lnTo>
                  <a:pt x="1090249" y="538371"/>
                </a:lnTo>
                <a:lnTo>
                  <a:pt x="1125287" y="520919"/>
                </a:lnTo>
                <a:lnTo>
                  <a:pt x="1152046" y="504142"/>
                </a:lnTo>
                <a:lnTo>
                  <a:pt x="1000192" y="504142"/>
                </a:lnTo>
                <a:lnTo>
                  <a:pt x="988186" y="503890"/>
                </a:lnTo>
                <a:lnTo>
                  <a:pt x="941948" y="495117"/>
                </a:lnTo>
                <a:lnTo>
                  <a:pt x="897264" y="474245"/>
                </a:lnTo>
                <a:lnTo>
                  <a:pt x="858700" y="444257"/>
                </a:lnTo>
                <a:lnTo>
                  <a:pt x="833679" y="415446"/>
                </a:lnTo>
                <a:lnTo>
                  <a:pt x="811913" y="380954"/>
                </a:lnTo>
                <a:lnTo>
                  <a:pt x="793324" y="340543"/>
                </a:lnTo>
                <a:lnTo>
                  <a:pt x="780391" y="299332"/>
                </a:lnTo>
                <a:lnTo>
                  <a:pt x="774359" y="261282"/>
                </a:lnTo>
                <a:lnTo>
                  <a:pt x="773786" y="250133"/>
                </a:lnTo>
                <a:lnTo>
                  <a:pt x="773787" y="236818"/>
                </a:lnTo>
                <a:lnTo>
                  <a:pt x="781052" y="189705"/>
                </a:lnTo>
                <a:lnTo>
                  <a:pt x="800445" y="145299"/>
                </a:lnTo>
                <a:lnTo>
                  <a:pt x="832675" y="108365"/>
                </a:lnTo>
                <a:lnTo>
                  <a:pt x="865343" y="86007"/>
                </a:lnTo>
                <a:lnTo>
                  <a:pt x="905686" y="68094"/>
                </a:lnTo>
                <a:lnTo>
                  <a:pt x="944643" y="58422"/>
                </a:lnTo>
                <a:lnTo>
                  <a:pt x="969357" y="56486"/>
                </a:lnTo>
                <a:lnTo>
                  <a:pt x="1080976" y="56486"/>
                </a:lnTo>
                <a:lnTo>
                  <a:pt x="1079676" y="50239"/>
                </a:lnTo>
                <a:lnTo>
                  <a:pt x="1077435" y="38193"/>
                </a:lnTo>
                <a:lnTo>
                  <a:pt x="1075486" y="26223"/>
                </a:lnTo>
                <a:lnTo>
                  <a:pt x="1073919" y="14981"/>
                </a:lnTo>
                <a:lnTo>
                  <a:pt x="1072642" y="3814"/>
                </a:lnTo>
                <a:lnTo>
                  <a:pt x="1056222" y="0"/>
                </a:lnTo>
                <a:close/>
              </a:path>
              <a:path w="1217295" h="848360">
                <a:moveTo>
                  <a:pt x="1203837" y="405268"/>
                </a:moveTo>
                <a:lnTo>
                  <a:pt x="1175969" y="432461"/>
                </a:lnTo>
                <a:lnTo>
                  <a:pt x="1135120" y="462315"/>
                </a:lnTo>
                <a:lnTo>
                  <a:pt x="1101296" y="480073"/>
                </a:lnTo>
                <a:lnTo>
                  <a:pt x="1063595" y="494036"/>
                </a:lnTo>
                <a:lnTo>
                  <a:pt x="1024837" y="502356"/>
                </a:lnTo>
                <a:lnTo>
                  <a:pt x="1000192" y="504142"/>
                </a:lnTo>
                <a:lnTo>
                  <a:pt x="1152046" y="504142"/>
                </a:lnTo>
                <a:lnTo>
                  <a:pt x="1186827" y="476794"/>
                </a:lnTo>
                <a:lnTo>
                  <a:pt x="1216914" y="408690"/>
                </a:lnTo>
                <a:lnTo>
                  <a:pt x="1203837" y="405268"/>
                </a:lnTo>
                <a:close/>
              </a:path>
              <a:path w="1217295" h="848360">
                <a:moveTo>
                  <a:pt x="1080976" y="56486"/>
                </a:moveTo>
                <a:lnTo>
                  <a:pt x="969357" y="56486"/>
                </a:lnTo>
                <a:lnTo>
                  <a:pt x="981372" y="56939"/>
                </a:lnTo>
                <a:lnTo>
                  <a:pt x="993176" y="58369"/>
                </a:lnTo>
                <a:lnTo>
                  <a:pt x="1038518" y="74302"/>
                </a:lnTo>
                <a:lnTo>
                  <a:pt x="1064429" y="115753"/>
                </a:lnTo>
                <a:lnTo>
                  <a:pt x="1070609" y="131703"/>
                </a:lnTo>
                <a:lnTo>
                  <a:pt x="1075435" y="134243"/>
                </a:lnTo>
                <a:lnTo>
                  <a:pt x="1096137" y="127004"/>
                </a:lnTo>
                <a:lnTo>
                  <a:pt x="1095797" y="114861"/>
                </a:lnTo>
                <a:lnTo>
                  <a:pt x="1091912" y="101351"/>
                </a:lnTo>
                <a:lnTo>
                  <a:pt x="1088260" y="87735"/>
                </a:lnTo>
                <a:lnTo>
                  <a:pt x="1085137" y="75209"/>
                </a:lnTo>
                <a:lnTo>
                  <a:pt x="1082243" y="62578"/>
                </a:lnTo>
                <a:lnTo>
                  <a:pt x="1080976" y="5648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309" y="2733675"/>
            <a:ext cx="196215" cy="151130"/>
          </a:xfrm>
          <a:custGeom>
            <a:avLst/>
            <a:gdLst/>
            <a:ahLst/>
            <a:cxnLst/>
            <a:rect l="l" t="t" r="r" b="b"/>
            <a:pathLst>
              <a:path w="196214" h="151130">
                <a:moveTo>
                  <a:pt x="184176" y="0"/>
                </a:moveTo>
                <a:lnTo>
                  <a:pt x="0" y="69545"/>
                </a:lnTo>
                <a:lnTo>
                  <a:pt x="1016" y="79278"/>
                </a:lnTo>
                <a:lnTo>
                  <a:pt x="2015" y="92806"/>
                </a:lnTo>
                <a:lnTo>
                  <a:pt x="3024" y="110724"/>
                </a:lnTo>
                <a:lnTo>
                  <a:pt x="3422" y="126561"/>
                </a:lnTo>
                <a:lnTo>
                  <a:pt x="3065" y="138809"/>
                </a:lnTo>
                <a:lnTo>
                  <a:pt x="1931" y="147447"/>
                </a:lnTo>
                <a:lnTo>
                  <a:pt x="9170" y="151130"/>
                </a:lnTo>
                <a:lnTo>
                  <a:pt x="195860" y="85089"/>
                </a:lnTo>
                <a:lnTo>
                  <a:pt x="194966" y="79004"/>
                </a:lnTo>
                <a:lnTo>
                  <a:pt x="193044" y="63620"/>
                </a:lnTo>
                <a:lnTo>
                  <a:pt x="191789" y="49436"/>
                </a:lnTo>
                <a:lnTo>
                  <a:pt x="191195" y="36452"/>
                </a:lnTo>
                <a:lnTo>
                  <a:pt x="191256" y="24668"/>
                </a:lnTo>
                <a:lnTo>
                  <a:pt x="191967" y="14083"/>
                </a:lnTo>
                <a:lnTo>
                  <a:pt x="193320" y="4699"/>
                </a:lnTo>
                <a:lnTo>
                  <a:pt x="18417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4" y="1779387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738" y="992387"/>
                </a:moveTo>
                <a:lnTo>
                  <a:pt x="90259" y="1000261"/>
                </a:lnTo>
                <a:lnTo>
                  <a:pt x="91234" y="1014427"/>
                </a:lnTo>
                <a:lnTo>
                  <a:pt x="96181" y="1029152"/>
                </a:lnTo>
                <a:lnTo>
                  <a:pt x="100658" y="1043216"/>
                </a:lnTo>
                <a:lnTo>
                  <a:pt x="111268" y="1081452"/>
                </a:lnTo>
                <a:lnTo>
                  <a:pt x="118834" y="1123197"/>
                </a:lnTo>
                <a:lnTo>
                  <a:pt x="130433" y="1129882"/>
                </a:lnTo>
                <a:lnTo>
                  <a:pt x="142734" y="1130817"/>
                </a:lnTo>
                <a:lnTo>
                  <a:pt x="154966" y="1131352"/>
                </a:lnTo>
                <a:lnTo>
                  <a:pt x="167154" y="1131477"/>
                </a:lnTo>
                <a:lnTo>
                  <a:pt x="179325" y="1131182"/>
                </a:lnTo>
                <a:lnTo>
                  <a:pt x="228370" y="1125620"/>
                </a:lnTo>
                <a:lnTo>
                  <a:pt x="266275" y="1116578"/>
                </a:lnTo>
                <a:lnTo>
                  <a:pt x="305238" y="1102914"/>
                </a:lnTo>
                <a:lnTo>
                  <a:pt x="340169" y="1085425"/>
                </a:lnTo>
                <a:lnTo>
                  <a:pt x="353690" y="1076880"/>
                </a:lnTo>
                <a:lnTo>
                  <a:pt x="224394" y="1076880"/>
                </a:lnTo>
                <a:lnTo>
                  <a:pt x="211145" y="1076532"/>
                </a:lnTo>
                <a:lnTo>
                  <a:pt x="171353" y="1068902"/>
                </a:lnTo>
                <a:lnTo>
                  <a:pt x="133699" y="1035155"/>
                </a:lnTo>
                <a:lnTo>
                  <a:pt x="117056" y="994800"/>
                </a:lnTo>
                <a:lnTo>
                  <a:pt x="112738" y="992387"/>
                </a:lnTo>
                <a:close/>
              </a:path>
              <a:path w="2085975" h="1131570">
                <a:moveTo>
                  <a:pt x="435089" y="877844"/>
                </a:moveTo>
                <a:lnTo>
                  <a:pt x="279150" y="877844"/>
                </a:lnTo>
                <a:lnTo>
                  <a:pt x="291230" y="878528"/>
                </a:lnTo>
                <a:lnTo>
                  <a:pt x="303671" y="880109"/>
                </a:lnTo>
                <a:lnTo>
                  <a:pt x="342182" y="909609"/>
                </a:lnTo>
                <a:lnTo>
                  <a:pt x="357819" y="950231"/>
                </a:lnTo>
                <a:lnTo>
                  <a:pt x="358656" y="962417"/>
                </a:lnTo>
                <a:lnTo>
                  <a:pt x="358165" y="975583"/>
                </a:lnTo>
                <a:lnTo>
                  <a:pt x="348363" y="1012498"/>
                </a:lnTo>
                <a:lnTo>
                  <a:pt x="314735" y="1049055"/>
                </a:lnTo>
                <a:lnTo>
                  <a:pt x="272686" y="1069414"/>
                </a:lnTo>
                <a:lnTo>
                  <a:pt x="224394" y="1076880"/>
                </a:lnTo>
                <a:lnTo>
                  <a:pt x="353690" y="1076880"/>
                </a:lnTo>
                <a:lnTo>
                  <a:pt x="388611" y="1048200"/>
                </a:lnTo>
                <a:lnTo>
                  <a:pt x="418601" y="1007534"/>
                </a:lnTo>
                <a:lnTo>
                  <a:pt x="433627" y="971329"/>
                </a:lnTo>
                <a:lnTo>
                  <a:pt x="440860" y="922266"/>
                </a:lnTo>
                <a:lnTo>
                  <a:pt x="440430" y="909894"/>
                </a:lnTo>
                <a:lnTo>
                  <a:pt x="439103" y="897476"/>
                </a:lnTo>
                <a:lnTo>
                  <a:pt x="436878" y="885010"/>
                </a:lnTo>
                <a:lnTo>
                  <a:pt x="435089" y="877844"/>
                </a:lnTo>
                <a:close/>
              </a:path>
              <a:path w="2085975" h="1131570">
                <a:moveTo>
                  <a:pt x="258421" y="554777"/>
                </a:moveTo>
                <a:lnTo>
                  <a:pt x="210784" y="559338"/>
                </a:lnTo>
                <a:lnTo>
                  <a:pt x="171120" y="568782"/>
                </a:lnTo>
                <a:lnTo>
                  <a:pt x="129225" y="583125"/>
                </a:lnTo>
                <a:lnTo>
                  <a:pt x="92575" y="600914"/>
                </a:lnTo>
                <a:lnTo>
                  <a:pt x="61315" y="622737"/>
                </a:lnTo>
                <a:lnTo>
                  <a:pt x="27492" y="659131"/>
                </a:lnTo>
                <a:lnTo>
                  <a:pt x="5593" y="701935"/>
                </a:lnTo>
                <a:lnTo>
                  <a:pt x="0" y="747796"/>
                </a:lnTo>
                <a:lnTo>
                  <a:pt x="927" y="760262"/>
                </a:lnTo>
                <a:lnTo>
                  <a:pt x="9549" y="800693"/>
                </a:lnTo>
                <a:lnTo>
                  <a:pt x="26936" y="839691"/>
                </a:lnTo>
                <a:lnTo>
                  <a:pt x="61829" y="875928"/>
                </a:lnTo>
                <a:lnTo>
                  <a:pt x="98047" y="892559"/>
                </a:lnTo>
                <a:lnTo>
                  <a:pt x="126038" y="894971"/>
                </a:lnTo>
                <a:lnTo>
                  <a:pt x="137463" y="894770"/>
                </a:lnTo>
                <a:lnTo>
                  <a:pt x="178124" y="891145"/>
                </a:lnTo>
                <a:lnTo>
                  <a:pt x="242115" y="880618"/>
                </a:lnTo>
                <a:lnTo>
                  <a:pt x="254890" y="878946"/>
                </a:lnTo>
                <a:lnTo>
                  <a:pt x="267136" y="878002"/>
                </a:lnTo>
                <a:lnTo>
                  <a:pt x="279150" y="877844"/>
                </a:lnTo>
                <a:lnTo>
                  <a:pt x="435089" y="877844"/>
                </a:lnTo>
                <a:lnTo>
                  <a:pt x="433754" y="872494"/>
                </a:lnTo>
                <a:lnTo>
                  <a:pt x="414906" y="827987"/>
                </a:lnTo>
                <a:lnTo>
                  <a:pt x="381944" y="790857"/>
                </a:lnTo>
                <a:lnTo>
                  <a:pt x="380975" y="790240"/>
                </a:lnTo>
                <a:lnTo>
                  <a:pt x="152475" y="790240"/>
                </a:lnTo>
                <a:lnTo>
                  <a:pt x="141813" y="789612"/>
                </a:lnTo>
                <a:lnTo>
                  <a:pt x="102837" y="772646"/>
                </a:lnTo>
                <a:lnTo>
                  <a:pt x="81316" y="735012"/>
                </a:lnTo>
                <a:lnTo>
                  <a:pt x="77832" y="712321"/>
                </a:lnTo>
                <a:lnTo>
                  <a:pt x="78616" y="700710"/>
                </a:lnTo>
                <a:lnTo>
                  <a:pt x="92395" y="662625"/>
                </a:lnTo>
                <a:lnTo>
                  <a:pt x="129227" y="630520"/>
                </a:lnTo>
                <a:lnTo>
                  <a:pt x="168615" y="615038"/>
                </a:lnTo>
                <a:lnTo>
                  <a:pt x="206067" y="610284"/>
                </a:lnTo>
                <a:lnTo>
                  <a:pt x="300826" y="610284"/>
                </a:lnTo>
                <a:lnTo>
                  <a:pt x="297973" y="597836"/>
                </a:lnTo>
                <a:lnTo>
                  <a:pt x="295570" y="586198"/>
                </a:lnTo>
                <a:lnTo>
                  <a:pt x="293516" y="574966"/>
                </a:lnTo>
                <a:lnTo>
                  <a:pt x="291808" y="564143"/>
                </a:lnTo>
                <a:lnTo>
                  <a:pt x="280123" y="555885"/>
                </a:lnTo>
                <a:lnTo>
                  <a:pt x="269443" y="555051"/>
                </a:lnTo>
                <a:lnTo>
                  <a:pt x="258421" y="554777"/>
                </a:lnTo>
                <a:close/>
              </a:path>
              <a:path w="2085975" h="1131570">
                <a:moveTo>
                  <a:pt x="307893" y="770615"/>
                </a:moveTo>
                <a:lnTo>
                  <a:pt x="268472" y="774978"/>
                </a:lnTo>
                <a:lnTo>
                  <a:pt x="219703" y="783601"/>
                </a:lnTo>
                <a:lnTo>
                  <a:pt x="204075" y="786128"/>
                </a:lnTo>
                <a:lnTo>
                  <a:pt x="189635" y="788086"/>
                </a:lnTo>
                <a:lnTo>
                  <a:pt x="176288" y="789445"/>
                </a:lnTo>
                <a:lnTo>
                  <a:pt x="163933" y="790174"/>
                </a:lnTo>
                <a:lnTo>
                  <a:pt x="152475" y="790240"/>
                </a:lnTo>
                <a:lnTo>
                  <a:pt x="380975" y="790240"/>
                </a:lnTo>
                <a:lnTo>
                  <a:pt x="338126" y="773198"/>
                </a:lnTo>
                <a:lnTo>
                  <a:pt x="323876" y="771389"/>
                </a:lnTo>
                <a:lnTo>
                  <a:pt x="307893" y="770615"/>
                </a:lnTo>
                <a:close/>
              </a:path>
              <a:path w="2085975" h="1131570">
                <a:moveTo>
                  <a:pt x="300826" y="610284"/>
                </a:moveTo>
                <a:lnTo>
                  <a:pt x="206067" y="610284"/>
                </a:lnTo>
                <a:lnTo>
                  <a:pt x="219537" y="610560"/>
                </a:lnTo>
                <a:lnTo>
                  <a:pt x="233420" y="612439"/>
                </a:lnTo>
                <a:lnTo>
                  <a:pt x="270700" y="636729"/>
                </a:lnTo>
                <a:lnTo>
                  <a:pt x="287744" y="678570"/>
                </a:lnTo>
                <a:lnTo>
                  <a:pt x="292443" y="680856"/>
                </a:lnTo>
                <a:lnTo>
                  <a:pt x="314541" y="672982"/>
                </a:lnTo>
                <a:lnTo>
                  <a:pt x="315262" y="662625"/>
                </a:lnTo>
                <a:lnTo>
                  <a:pt x="315181" y="661766"/>
                </a:lnTo>
                <a:lnTo>
                  <a:pt x="311114" y="648465"/>
                </a:lnTo>
                <a:lnTo>
                  <a:pt x="307294" y="635197"/>
                </a:lnTo>
                <a:lnTo>
                  <a:pt x="303832" y="622336"/>
                </a:lnTo>
                <a:lnTo>
                  <a:pt x="300826" y="610284"/>
                </a:lnTo>
                <a:close/>
              </a:path>
              <a:path w="2085975" h="1131570">
                <a:moveTo>
                  <a:pt x="647408" y="405520"/>
                </a:moveTo>
                <a:lnTo>
                  <a:pt x="597537" y="426251"/>
                </a:lnTo>
                <a:lnTo>
                  <a:pt x="596684" y="457374"/>
                </a:lnTo>
                <a:lnTo>
                  <a:pt x="595211" y="514359"/>
                </a:lnTo>
                <a:lnTo>
                  <a:pt x="583857" y="798185"/>
                </a:lnTo>
                <a:lnTo>
                  <a:pt x="581188" y="854847"/>
                </a:lnTo>
                <a:lnTo>
                  <a:pt x="578766" y="894540"/>
                </a:lnTo>
                <a:lnTo>
                  <a:pt x="574823" y="934267"/>
                </a:lnTo>
                <a:lnTo>
                  <a:pt x="551506" y="966442"/>
                </a:lnTo>
                <a:lnTo>
                  <a:pt x="535394" y="974099"/>
                </a:lnTo>
                <a:lnTo>
                  <a:pt x="532727" y="978925"/>
                </a:lnTo>
                <a:lnTo>
                  <a:pt x="540855" y="1001785"/>
                </a:lnTo>
                <a:lnTo>
                  <a:pt x="553253" y="1000590"/>
                </a:lnTo>
                <a:lnTo>
                  <a:pt x="594555" y="984470"/>
                </a:lnTo>
                <a:lnTo>
                  <a:pt x="614184" y="977089"/>
                </a:lnTo>
                <a:lnTo>
                  <a:pt x="622034" y="974249"/>
                </a:lnTo>
                <a:lnTo>
                  <a:pt x="700113" y="948953"/>
                </a:lnTo>
                <a:lnTo>
                  <a:pt x="702399" y="944127"/>
                </a:lnTo>
                <a:lnTo>
                  <a:pt x="697323" y="929718"/>
                </a:lnTo>
                <a:lnTo>
                  <a:pt x="650224" y="929718"/>
                </a:lnTo>
                <a:lnTo>
                  <a:pt x="637838" y="927827"/>
                </a:lnTo>
                <a:lnTo>
                  <a:pt x="627244" y="887537"/>
                </a:lnTo>
                <a:lnTo>
                  <a:pt x="626906" y="873101"/>
                </a:lnTo>
                <a:lnTo>
                  <a:pt x="627014" y="844772"/>
                </a:lnTo>
                <a:lnTo>
                  <a:pt x="628014" y="803577"/>
                </a:lnTo>
                <a:lnTo>
                  <a:pt x="711347" y="773227"/>
                </a:lnTo>
                <a:lnTo>
                  <a:pt x="755336" y="757818"/>
                </a:lnTo>
                <a:lnTo>
                  <a:pt x="628866" y="757818"/>
                </a:lnTo>
                <a:lnTo>
                  <a:pt x="635724" y="548649"/>
                </a:lnTo>
                <a:lnTo>
                  <a:pt x="778695" y="548649"/>
                </a:lnTo>
                <a:lnTo>
                  <a:pt x="647408" y="405520"/>
                </a:lnTo>
                <a:close/>
              </a:path>
              <a:path w="2085975" h="1131570">
                <a:moveTo>
                  <a:pt x="686218" y="920513"/>
                </a:moveTo>
                <a:lnTo>
                  <a:pt x="671599" y="924674"/>
                </a:lnTo>
                <a:lnTo>
                  <a:pt x="659753" y="927722"/>
                </a:lnTo>
                <a:lnTo>
                  <a:pt x="650224" y="929718"/>
                </a:lnTo>
                <a:lnTo>
                  <a:pt x="697323" y="929718"/>
                </a:lnTo>
                <a:lnTo>
                  <a:pt x="694525" y="921775"/>
                </a:lnTo>
                <a:lnTo>
                  <a:pt x="686218" y="920513"/>
                </a:lnTo>
                <a:close/>
              </a:path>
              <a:path w="2085975" h="1131570">
                <a:moveTo>
                  <a:pt x="954249" y="740038"/>
                </a:moveTo>
                <a:lnTo>
                  <a:pt x="807301" y="740038"/>
                </a:lnTo>
                <a:lnTo>
                  <a:pt x="863176" y="805404"/>
                </a:lnTo>
                <a:lnTo>
                  <a:pt x="873388" y="817993"/>
                </a:lnTo>
                <a:lnTo>
                  <a:pt x="880336" y="828124"/>
                </a:lnTo>
                <a:lnTo>
                  <a:pt x="884214" y="836434"/>
                </a:lnTo>
                <a:lnTo>
                  <a:pt x="881129" y="846124"/>
                </a:lnTo>
                <a:lnTo>
                  <a:pt x="869023" y="853957"/>
                </a:lnTo>
                <a:lnTo>
                  <a:pt x="839178" y="866530"/>
                </a:lnTo>
                <a:lnTo>
                  <a:pt x="837019" y="871610"/>
                </a:lnTo>
                <a:lnTo>
                  <a:pt x="844766" y="893708"/>
                </a:lnTo>
                <a:lnTo>
                  <a:pt x="853199" y="894540"/>
                </a:lnTo>
                <a:lnTo>
                  <a:pt x="897415" y="877485"/>
                </a:lnTo>
                <a:lnTo>
                  <a:pt x="959230" y="854847"/>
                </a:lnTo>
                <a:lnTo>
                  <a:pt x="972693" y="850064"/>
                </a:lnTo>
                <a:lnTo>
                  <a:pt x="1063206" y="820302"/>
                </a:lnTo>
                <a:lnTo>
                  <a:pt x="1065111" y="815730"/>
                </a:lnTo>
                <a:lnTo>
                  <a:pt x="1058386" y="796836"/>
                </a:lnTo>
                <a:lnTo>
                  <a:pt x="1023904" y="796836"/>
                </a:lnTo>
                <a:lnTo>
                  <a:pt x="1010872" y="796201"/>
                </a:lnTo>
                <a:lnTo>
                  <a:pt x="1000730" y="789162"/>
                </a:lnTo>
                <a:lnTo>
                  <a:pt x="988149" y="776995"/>
                </a:lnTo>
                <a:lnTo>
                  <a:pt x="954249" y="740038"/>
                </a:lnTo>
                <a:close/>
              </a:path>
              <a:path w="2085975" h="1131570">
                <a:moveTo>
                  <a:pt x="1047898" y="792152"/>
                </a:moveTo>
                <a:lnTo>
                  <a:pt x="1035879" y="795381"/>
                </a:lnTo>
                <a:lnTo>
                  <a:pt x="1023904" y="796836"/>
                </a:lnTo>
                <a:lnTo>
                  <a:pt x="1058386" y="796836"/>
                </a:lnTo>
                <a:lnTo>
                  <a:pt x="1057110" y="793251"/>
                </a:lnTo>
                <a:lnTo>
                  <a:pt x="1047898" y="792152"/>
                </a:lnTo>
                <a:close/>
              </a:path>
              <a:path w="2085975" h="1131570">
                <a:moveTo>
                  <a:pt x="778695" y="548649"/>
                </a:moveTo>
                <a:lnTo>
                  <a:pt x="635724" y="548649"/>
                </a:lnTo>
                <a:lnTo>
                  <a:pt x="775932" y="705748"/>
                </a:lnTo>
                <a:lnTo>
                  <a:pt x="763529" y="710574"/>
                </a:lnTo>
                <a:lnTo>
                  <a:pt x="741751" y="718752"/>
                </a:lnTo>
                <a:lnTo>
                  <a:pt x="700407" y="733696"/>
                </a:lnTo>
                <a:lnTo>
                  <a:pt x="649245" y="751227"/>
                </a:lnTo>
                <a:lnTo>
                  <a:pt x="628866" y="757818"/>
                </a:lnTo>
                <a:lnTo>
                  <a:pt x="755336" y="757818"/>
                </a:lnTo>
                <a:lnTo>
                  <a:pt x="807301" y="740038"/>
                </a:lnTo>
                <a:lnTo>
                  <a:pt x="954249" y="740038"/>
                </a:lnTo>
                <a:lnTo>
                  <a:pt x="778695" y="548649"/>
                </a:lnTo>
                <a:close/>
              </a:path>
              <a:path w="2085975" h="1131570">
                <a:moveTo>
                  <a:pt x="1503762" y="560460"/>
                </a:moveTo>
                <a:lnTo>
                  <a:pt x="1405852" y="560460"/>
                </a:lnTo>
                <a:lnTo>
                  <a:pt x="1424027" y="618727"/>
                </a:lnTo>
                <a:lnTo>
                  <a:pt x="1426213" y="631691"/>
                </a:lnTo>
                <a:lnTo>
                  <a:pt x="1395438" y="667140"/>
                </a:lnTo>
                <a:lnTo>
                  <a:pt x="1358862" y="683269"/>
                </a:lnTo>
                <a:lnTo>
                  <a:pt x="1356449" y="688476"/>
                </a:lnTo>
                <a:lnTo>
                  <a:pt x="1364069" y="710193"/>
                </a:lnTo>
                <a:lnTo>
                  <a:pt x="1373122" y="711248"/>
                </a:lnTo>
                <a:lnTo>
                  <a:pt x="1451766" y="680874"/>
                </a:lnTo>
                <a:lnTo>
                  <a:pt x="1481937" y="669731"/>
                </a:lnTo>
                <a:lnTo>
                  <a:pt x="1516532" y="657639"/>
                </a:lnTo>
                <a:lnTo>
                  <a:pt x="1553295" y="645442"/>
                </a:lnTo>
                <a:lnTo>
                  <a:pt x="1576630" y="638077"/>
                </a:lnTo>
                <a:lnTo>
                  <a:pt x="1599019" y="631326"/>
                </a:lnTo>
                <a:lnTo>
                  <a:pt x="1601432" y="625738"/>
                </a:lnTo>
                <a:lnTo>
                  <a:pt x="1596893" y="613045"/>
                </a:lnTo>
                <a:lnTo>
                  <a:pt x="1539194" y="613045"/>
                </a:lnTo>
                <a:lnTo>
                  <a:pt x="1529801" y="611512"/>
                </a:lnTo>
                <a:lnTo>
                  <a:pt x="1506502" y="567606"/>
                </a:lnTo>
                <a:lnTo>
                  <a:pt x="1503762" y="560460"/>
                </a:lnTo>
                <a:close/>
              </a:path>
              <a:path w="2085975" h="1131570">
                <a:moveTo>
                  <a:pt x="1362545" y="162950"/>
                </a:moveTo>
                <a:lnTo>
                  <a:pt x="1280616" y="211994"/>
                </a:lnTo>
                <a:lnTo>
                  <a:pt x="1268747" y="253053"/>
                </a:lnTo>
                <a:lnTo>
                  <a:pt x="1258752" y="297796"/>
                </a:lnTo>
                <a:lnTo>
                  <a:pt x="1250858" y="339024"/>
                </a:lnTo>
                <a:lnTo>
                  <a:pt x="1242545" y="387349"/>
                </a:lnTo>
                <a:lnTo>
                  <a:pt x="1234124" y="441216"/>
                </a:lnTo>
                <a:lnTo>
                  <a:pt x="1227536" y="488862"/>
                </a:lnTo>
                <a:lnTo>
                  <a:pt x="1222766" y="529853"/>
                </a:lnTo>
                <a:lnTo>
                  <a:pt x="1219419" y="572149"/>
                </a:lnTo>
                <a:lnTo>
                  <a:pt x="1219035" y="595893"/>
                </a:lnTo>
                <a:lnTo>
                  <a:pt x="1244208" y="619359"/>
                </a:lnTo>
                <a:lnTo>
                  <a:pt x="1270118" y="609490"/>
                </a:lnTo>
                <a:lnTo>
                  <a:pt x="1280676" y="605582"/>
                </a:lnTo>
                <a:lnTo>
                  <a:pt x="1282909" y="604783"/>
                </a:lnTo>
                <a:lnTo>
                  <a:pt x="1359497" y="576843"/>
                </a:lnTo>
                <a:lnTo>
                  <a:pt x="1405852" y="560460"/>
                </a:lnTo>
                <a:lnTo>
                  <a:pt x="1503762" y="560460"/>
                </a:lnTo>
                <a:lnTo>
                  <a:pt x="1499819" y="550176"/>
                </a:lnTo>
                <a:lnTo>
                  <a:pt x="1498574" y="546734"/>
                </a:lnTo>
                <a:lnTo>
                  <a:pt x="1259837" y="546734"/>
                </a:lnTo>
                <a:lnTo>
                  <a:pt x="1261513" y="528233"/>
                </a:lnTo>
                <a:lnTo>
                  <a:pt x="1266146" y="479326"/>
                </a:lnTo>
                <a:lnTo>
                  <a:pt x="1270217" y="440077"/>
                </a:lnTo>
                <a:lnTo>
                  <a:pt x="1274845" y="402252"/>
                </a:lnTo>
                <a:lnTo>
                  <a:pt x="1282989" y="353971"/>
                </a:lnTo>
                <a:lnTo>
                  <a:pt x="1290425" y="316258"/>
                </a:lnTo>
                <a:lnTo>
                  <a:pt x="1299643" y="272811"/>
                </a:lnTo>
                <a:lnTo>
                  <a:pt x="1303109" y="257057"/>
                </a:lnTo>
                <a:lnTo>
                  <a:pt x="1397646" y="257057"/>
                </a:lnTo>
                <a:lnTo>
                  <a:pt x="1393132" y="242927"/>
                </a:lnTo>
                <a:lnTo>
                  <a:pt x="1380319" y="200872"/>
                </a:lnTo>
                <a:lnTo>
                  <a:pt x="1370927" y="166633"/>
                </a:lnTo>
                <a:lnTo>
                  <a:pt x="1362545" y="162950"/>
                </a:lnTo>
                <a:close/>
              </a:path>
              <a:path w="2085975" h="1131570">
                <a:moveTo>
                  <a:pt x="1593939" y="604783"/>
                </a:moveTo>
                <a:lnTo>
                  <a:pt x="1580237" y="604826"/>
                </a:lnTo>
                <a:lnTo>
                  <a:pt x="1568446" y="607564"/>
                </a:lnTo>
                <a:lnTo>
                  <a:pt x="1552742" y="611406"/>
                </a:lnTo>
                <a:lnTo>
                  <a:pt x="1539194" y="613045"/>
                </a:lnTo>
                <a:lnTo>
                  <a:pt x="1596893" y="613045"/>
                </a:lnTo>
                <a:lnTo>
                  <a:pt x="1593939" y="604783"/>
                </a:lnTo>
                <a:close/>
              </a:path>
              <a:path w="2085975" h="1131570">
                <a:moveTo>
                  <a:pt x="1397646" y="257057"/>
                </a:moveTo>
                <a:lnTo>
                  <a:pt x="1303109" y="257057"/>
                </a:lnTo>
                <a:lnTo>
                  <a:pt x="1385659" y="502421"/>
                </a:lnTo>
                <a:lnTo>
                  <a:pt x="1259837" y="546734"/>
                </a:lnTo>
                <a:lnTo>
                  <a:pt x="1498574" y="546734"/>
                </a:lnTo>
                <a:lnTo>
                  <a:pt x="1492466" y="529853"/>
                </a:lnTo>
                <a:lnTo>
                  <a:pt x="1543139" y="511819"/>
                </a:lnTo>
                <a:lnTo>
                  <a:pt x="1549108" y="509914"/>
                </a:lnTo>
                <a:lnTo>
                  <a:pt x="1552918" y="508771"/>
                </a:lnTo>
                <a:lnTo>
                  <a:pt x="1554440" y="500292"/>
                </a:lnTo>
                <a:lnTo>
                  <a:pt x="1550762" y="490822"/>
                </a:lnTo>
                <a:lnTo>
                  <a:pt x="1546628" y="479326"/>
                </a:lnTo>
                <a:lnTo>
                  <a:pt x="1544123" y="471941"/>
                </a:lnTo>
                <a:lnTo>
                  <a:pt x="1472019" y="471941"/>
                </a:lnTo>
                <a:lnTo>
                  <a:pt x="1440238" y="382263"/>
                </a:lnTo>
                <a:lnTo>
                  <a:pt x="1423836" y="335333"/>
                </a:lnTo>
                <a:lnTo>
                  <a:pt x="1409383" y="292799"/>
                </a:lnTo>
                <a:lnTo>
                  <a:pt x="1400827" y="266886"/>
                </a:lnTo>
                <a:lnTo>
                  <a:pt x="1397646" y="257057"/>
                </a:lnTo>
                <a:close/>
              </a:path>
              <a:path w="2085975" h="1131570">
                <a:moveTo>
                  <a:pt x="1530042" y="449520"/>
                </a:moveTo>
                <a:lnTo>
                  <a:pt x="1492116" y="464697"/>
                </a:lnTo>
                <a:lnTo>
                  <a:pt x="1472019" y="471941"/>
                </a:lnTo>
                <a:lnTo>
                  <a:pt x="1544123" y="471941"/>
                </a:lnTo>
                <a:lnTo>
                  <a:pt x="1542190" y="466241"/>
                </a:lnTo>
                <a:lnTo>
                  <a:pt x="1537297" y="451113"/>
                </a:lnTo>
                <a:lnTo>
                  <a:pt x="1530042" y="449520"/>
                </a:lnTo>
                <a:close/>
              </a:path>
              <a:path w="2085975" h="1131570">
                <a:moveTo>
                  <a:pt x="1700417" y="484934"/>
                </a:moveTo>
                <a:lnTo>
                  <a:pt x="1662788" y="494822"/>
                </a:lnTo>
                <a:lnTo>
                  <a:pt x="1638790" y="529083"/>
                </a:lnTo>
                <a:lnTo>
                  <a:pt x="1637162" y="540753"/>
                </a:lnTo>
                <a:lnTo>
                  <a:pt x="1638105" y="553138"/>
                </a:lnTo>
                <a:lnTo>
                  <a:pt x="1665633" y="592883"/>
                </a:lnTo>
                <a:lnTo>
                  <a:pt x="1692343" y="602517"/>
                </a:lnTo>
                <a:lnTo>
                  <a:pt x="1704616" y="601837"/>
                </a:lnTo>
                <a:lnTo>
                  <a:pt x="1744121" y="574756"/>
                </a:lnTo>
                <a:lnTo>
                  <a:pt x="1753688" y="548093"/>
                </a:lnTo>
                <a:lnTo>
                  <a:pt x="1753000" y="535758"/>
                </a:lnTo>
                <a:lnTo>
                  <a:pt x="1726480" y="494821"/>
                </a:lnTo>
                <a:lnTo>
                  <a:pt x="1700417" y="484934"/>
                </a:lnTo>
                <a:close/>
              </a:path>
              <a:path w="2085975" h="1131570">
                <a:moveTo>
                  <a:pt x="1881479" y="0"/>
                </a:moveTo>
                <a:lnTo>
                  <a:pt x="1842486" y="4566"/>
                </a:lnTo>
                <a:lnTo>
                  <a:pt x="1801922" y="17805"/>
                </a:lnTo>
                <a:lnTo>
                  <a:pt x="1760395" y="45218"/>
                </a:lnTo>
                <a:lnTo>
                  <a:pt x="1734255" y="76241"/>
                </a:lnTo>
                <a:lnTo>
                  <a:pt x="1716409" y="120136"/>
                </a:lnTo>
                <a:lnTo>
                  <a:pt x="1711248" y="160662"/>
                </a:lnTo>
                <a:lnTo>
                  <a:pt x="1711098" y="176011"/>
                </a:lnTo>
                <a:lnTo>
                  <a:pt x="1711651" y="185377"/>
                </a:lnTo>
                <a:lnTo>
                  <a:pt x="1717686" y="227395"/>
                </a:lnTo>
                <a:lnTo>
                  <a:pt x="1726561" y="264585"/>
                </a:lnTo>
                <a:lnTo>
                  <a:pt x="1739527" y="307597"/>
                </a:lnTo>
                <a:lnTo>
                  <a:pt x="1756572" y="355494"/>
                </a:lnTo>
                <a:lnTo>
                  <a:pt x="1774528" y="397046"/>
                </a:lnTo>
                <a:lnTo>
                  <a:pt x="1793171" y="432325"/>
                </a:lnTo>
                <a:lnTo>
                  <a:pt x="1819061" y="469367"/>
                </a:lnTo>
                <a:lnTo>
                  <a:pt x="1848699" y="496860"/>
                </a:lnTo>
                <a:lnTo>
                  <a:pt x="1889389" y="515947"/>
                </a:lnTo>
                <a:lnTo>
                  <a:pt x="1924015" y="519958"/>
                </a:lnTo>
                <a:lnTo>
                  <a:pt x="1936490" y="519272"/>
                </a:lnTo>
                <a:lnTo>
                  <a:pt x="1977103" y="510994"/>
                </a:lnTo>
                <a:lnTo>
                  <a:pt x="2015370" y="494101"/>
                </a:lnTo>
                <a:lnTo>
                  <a:pt x="2041268" y="473472"/>
                </a:lnTo>
                <a:lnTo>
                  <a:pt x="1964592" y="473472"/>
                </a:lnTo>
                <a:lnTo>
                  <a:pt x="1953126" y="473277"/>
                </a:lnTo>
                <a:lnTo>
                  <a:pt x="1919001" y="456237"/>
                </a:lnTo>
                <a:lnTo>
                  <a:pt x="1888007" y="415087"/>
                </a:lnTo>
                <a:lnTo>
                  <a:pt x="1869079" y="380635"/>
                </a:lnTo>
                <a:lnTo>
                  <a:pt x="1849100" y="337394"/>
                </a:lnTo>
                <a:lnTo>
                  <a:pt x="1833192" y="298544"/>
                </a:lnTo>
                <a:lnTo>
                  <a:pt x="1816590" y="254402"/>
                </a:lnTo>
                <a:lnTo>
                  <a:pt x="1800837" y="207847"/>
                </a:lnTo>
                <a:lnTo>
                  <a:pt x="1789965" y="167459"/>
                </a:lnTo>
                <a:lnTo>
                  <a:pt x="1783165" y="122854"/>
                </a:lnTo>
                <a:lnTo>
                  <a:pt x="1782843" y="113251"/>
                </a:lnTo>
                <a:lnTo>
                  <a:pt x="1783073" y="104237"/>
                </a:lnTo>
                <a:lnTo>
                  <a:pt x="1798418" y="67438"/>
                </a:lnTo>
                <a:lnTo>
                  <a:pt x="1842501" y="50424"/>
                </a:lnTo>
                <a:lnTo>
                  <a:pt x="1979053" y="50424"/>
                </a:lnTo>
                <a:lnTo>
                  <a:pt x="1975317" y="45909"/>
                </a:lnTo>
                <a:lnTo>
                  <a:pt x="1946053" y="19395"/>
                </a:lnTo>
                <a:lnTo>
                  <a:pt x="1904920" y="2265"/>
                </a:lnTo>
                <a:lnTo>
                  <a:pt x="1893448" y="604"/>
                </a:lnTo>
                <a:lnTo>
                  <a:pt x="1881479" y="0"/>
                </a:lnTo>
                <a:close/>
              </a:path>
              <a:path w="2085975" h="1131570">
                <a:moveTo>
                  <a:pt x="1979053" y="50424"/>
                </a:moveTo>
                <a:lnTo>
                  <a:pt x="1842501" y="50424"/>
                </a:lnTo>
                <a:lnTo>
                  <a:pt x="1853020" y="52424"/>
                </a:lnTo>
                <a:lnTo>
                  <a:pt x="1863439" y="56865"/>
                </a:lnTo>
                <a:lnTo>
                  <a:pt x="1894540" y="85388"/>
                </a:lnTo>
                <a:lnTo>
                  <a:pt x="1920077" y="126575"/>
                </a:lnTo>
                <a:lnTo>
                  <a:pt x="1941528" y="170693"/>
                </a:lnTo>
                <a:lnTo>
                  <a:pt x="1958220" y="210296"/>
                </a:lnTo>
                <a:lnTo>
                  <a:pt x="1975434" y="255485"/>
                </a:lnTo>
                <a:lnTo>
                  <a:pt x="1991532" y="301869"/>
                </a:lnTo>
                <a:lnTo>
                  <a:pt x="2002600" y="338720"/>
                </a:lnTo>
                <a:lnTo>
                  <a:pt x="2013771" y="389551"/>
                </a:lnTo>
                <a:lnTo>
                  <a:pt x="2014991" y="405075"/>
                </a:lnTo>
                <a:lnTo>
                  <a:pt x="2014539" y="419067"/>
                </a:lnTo>
                <a:lnTo>
                  <a:pt x="1995813" y="459769"/>
                </a:lnTo>
                <a:lnTo>
                  <a:pt x="1964592" y="473472"/>
                </a:lnTo>
                <a:lnTo>
                  <a:pt x="2041268" y="473472"/>
                </a:lnTo>
                <a:lnTo>
                  <a:pt x="2066371" y="438858"/>
                </a:lnTo>
                <a:lnTo>
                  <a:pt x="2080950" y="399280"/>
                </a:lnTo>
                <a:lnTo>
                  <a:pt x="2085740" y="355295"/>
                </a:lnTo>
                <a:lnTo>
                  <a:pt x="2085398" y="345021"/>
                </a:lnTo>
                <a:lnTo>
                  <a:pt x="2079701" y="298544"/>
                </a:lnTo>
                <a:lnTo>
                  <a:pt x="2070900" y="258881"/>
                </a:lnTo>
                <a:lnTo>
                  <a:pt x="2058209" y="215110"/>
                </a:lnTo>
                <a:lnTo>
                  <a:pt x="2040471" y="164330"/>
                </a:lnTo>
                <a:lnTo>
                  <a:pt x="2022089" y="120955"/>
                </a:lnTo>
                <a:lnTo>
                  <a:pt x="2002720" y="84316"/>
                </a:lnTo>
                <a:lnTo>
                  <a:pt x="1982340" y="54394"/>
                </a:lnTo>
                <a:lnTo>
                  <a:pt x="1979053" y="50424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print()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6302" y="1529831"/>
            <a:ext cx="8445297" cy="180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9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函数的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格式</a:t>
            </a:r>
            <a:r>
              <a:rPr sz="2400" b="1" spc="-10" dirty="0">
                <a:solidFill>
                  <a:srgbClr val="006FC0"/>
                </a:solidFill>
                <a:latin typeface="Heiti SC"/>
                <a:cs typeface="Heiti SC"/>
              </a:rPr>
              <a:t>化</a:t>
            </a:r>
            <a:r>
              <a:rPr sz="2400" b="1" dirty="0">
                <a:latin typeface="Heiti SC"/>
                <a:cs typeface="Heiti SC"/>
              </a:rPr>
              <a:t>：</a:t>
            </a:r>
            <a:endParaRPr sz="2400" dirty="0">
              <a:latin typeface="Heiti SC"/>
              <a:cs typeface="Heiti SC"/>
            </a:endParaRPr>
          </a:p>
          <a:p>
            <a:pPr marL="1129665">
              <a:lnSpc>
                <a:spcPct val="100000"/>
              </a:lnSpc>
              <a:spcBef>
                <a:spcPts val="205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lang="zh-CN" altLang="en-US"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转换成人名币是：</a:t>
            </a:r>
            <a:r>
              <a:rPr lang="en-US" altLang="zh-CN"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¥</a:t>
            </a:r>
            <a:r>
              <a:rPr sz="2000" b="1" spc="2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165" dirty="0">
                <a:solidFill>
                  <a:srgbClr val="1DB41D"/>
                </a:solidFill>
                <a:latin typeface="FZLTZHB--B51-0"/>
                <a:cs typeface="FZLTZHB--B51-0"/>
              </a:rPr>
              <a:t>:.</a:t>
            </a:r>
            <a:r>
              <a:rPr sz="2000" b="1" spc="310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f}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00" dirty="0">
                <a:latin typeface="FZLTZHB--B51-0"/>
                <a:cs typeface="FZLTZHB--B51-0"/>
              </a:rPr>
              <a:t>.</a:t>
            </a:r>
            <a:r>
              <a:rPr lang="en-US" sz="2000" b="1" spc="135" dirty="0">
                <a:latin typeface="FZLTZHB--B51-0"/>
              </a:rPr>
              <a:t>format(</a:t>
            </a:r>
            <a:r>
              <a:rPr lang="en-US" sz="2000" b="1" spc="135" dirty="0">
                <a:solidFill>
                  <a:schemeClr val="accent6">
                    <a:lumMod val="75000"/>
                  </a:schemeClr>
                </a:solidFill>
                <a:latin typeface="FZLTZHB--B51-0"/>
              </a:rPr>
              <a:t>C</a:t>
            </a:r>
            <a:r>
              <a:rPr lang="en-US" sz="2000" b="1" spc="135" dirty="0">
                <a:latin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06763" y="3349774"/>
            <a:ext cx="718820" cy="1905"/>
          </a:xfrm>
          <a:custGeom>
            <a:avLst/>
            <a:gdLst/>
            <a:ahLst/>
            <a:cxnLst/>
            <a:rect l="l" t="t" r="r" b="b"/>
            <a:pathLst>
              <a:path w="718820" h="1904">
                <a:moveTo>
                  <a:pt x="0" y="1778"/>
                </a:moveTo>
                <a:lnTo>
                  <a:pt x="718565" y="1778"/>
                </a:lnTo>
                <a:lnTo>
                  <a:pt x="718565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5874" y="334990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6763" y="3348249"/>
            <a:ext cx="718820" cy="1905"/>
          </a:xfrm>
          <a:custGeom>
            <a:avLst/>
            <a:gdLst/>
            <a:ahLst/>
            <a:cxnLst/>
            <a:rect l="l" t="t" r="r" b="b"/>
            <a:pathLst>
              <a:path w="718820" h="1904">
                <a:moveTo>
                  <a:pt x="0" y="1778"/>
                </a:moveTo>
                <a:lnTo>
                  <a:pt x="718565" y="1778"/>
                </a:lnTo>
                <a:lnTo>
                  <a:pt x="718565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4439" y="334990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6001" y="3336947"/>
            <a:ext cx="720090" cy="26034"/>
          </a:xfrm>
          <a:custGeom>
            <a:avLst/>
            <a:gdLst/>
            <a:ahLst/>
            <a:cxnLst/>
            <a:rect l="l" t="t" r="r" b="b"/>
            <a:pathLst>
              <a:path w="720089" h="26035">
                <a:moveTo>
                  <a:pt x="0" y="25908"/>
                </a:moveTo>
                <a:lnTo>
                  <a:pt x="720089" y="25908"/>
                </a:lnTo>
                <a:lnTo>
                  <a:pt x="720089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45519" y="375668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15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46153" y="3349138"/>
            <a:ext cx="1905" cy="407670"/>
          </a:xfrm>
          <a:custGeom>
            <a:avLst/>
            <a:gdLst/>
            <a:ahLst/>
            <a:cxnLst/>
            <a:rect l="l" t="t" r="r" b="b"/>
            <a:pathLst>
              <a:path w="1904" h="407670">
                <a:moveTo>
                  <a:pt x="0" y="407542"/>
                </a:moveTo>
                <a:lnTo>
                  <a:pt x="1778" y="407542"/>
                </a:lnTo>
                <a:lnTo>
                  <a:pt x="1778" y="0"/>
                </a:lnTo>
                <a:lnTo>
                  <a:pt x="0" y="0"/>
                </a:lnTo>
                <a:lnTo>
                  <a:pt x="0" y="40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45519" y="3349138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15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44630" y="3349138"/>
            <a:ext cx="1905" cy="407670"/>
          </a:xfrm>
          <a:custGeom>
            <a:avLst/>
            <a:gdLst/>
            <a:ahLst/>
            <a:cxnLst/>
            <a:rect l="l" t="t" r="r" b="b"/>
            <a:pathLst>
              <a:path w="1904" h="407670">
                <a:moveTo>
                  <a:pt x="0" y="407542"/>
                </a:moveTo>
                <a:lnTo>
                  <a:pt x="1778" y="407542"/>
                </a:lnTo>
                <a:lnTo>
                  <a:pt x="1778" y="0"/>
                </a:lnTo>
                <a:lnTo>
                  <a:pt x="0" y="0"/>
                </a:lnTo>
                <a:lnTo>
                  <a:pt x="0" y="40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33326" y="3348376"/>
            <a:ext cx="26034" cy="409575"/>
          </a:xfrm>
          <a:custGeom>
            <a:avLst/>
            <a:gdLst/>
            <a:ahLst/>
            <a:cxnLst/>
            <a:rect l="l" t="t" r="r" b="b"/>
            <a:pathLst>
              <a:path w="26034" h="409575">
                <a:moveTo>
                  <a:pt x="0" y="409067"/>
                </a:moveTo>
                <a:lnTo>
                  <a:pt x="25907" y="409067"/>
                </a:lnTo>
                <a:lnTo>
                  <a:pt x="25907" y="0"/>
                </a:lnTo>
                <a:lnTo>
                  <a:pt x="0" y="0"/>
                </a:lnTo>
                <a:lnTo>
                  <a:pt x="0" y="40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61855" y="3755919"/>
            <a:ext cx="1883410" cy="0"/>
          </a:xfrm>
          <a:custGeom>
            <a:avLst/>
            <a:gdLst/>
            <a:ahLst/>
            <a:cxnLst/>
            <a:rect l="l" t="t" r="r" b="b"/>
            <a:pathLst>
              <a:path w="1883409">
                <a:moveTo>
                  <a:pt x="188328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45137" y="374233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13588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61855" y="3742330"/>
            <a:ext cx="1883410" cy="0"/>
          </a:xfrm>
          <a:custGeom>
            <a:avLst/>
            <a:gdLst/>
            <a:ahLst/>
            <a:cxnLst/>
            <a:rect l="l" t="t" r="r" b="b"/>
            <a:pathLst>
              <a:path w="1883409">
                <a:moveTo>
                  <a:pt x="188328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61855" y="374233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5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61093" y="3741568"/>
            <a:ext cx="1885314" cy="15240"/>
          </a:xfrm>
          <a:custGeom>
            <a:avLst/>
            <a:gdLst/>
            <a:ahLst/>
            <a:cxnLst/>
            <a:rect l="l" t="t" r="r" b="b"/>
            <a:pathLst>
              <a:path w="1885315" h="15239">
                <a:moveTo>
                  <a:pt x="1884806" y="1511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26802" y="3349900"/>
            <a:ext cx="78105" cy="396875"/>
          </a:xfrm>
          <a:custGeom>
            <a:avLst/>
            <a:gdLst/>
            <a:ahLst/>
            <a:cxnLst/>
            <a:rect l="l" t="t" r="r" b="b"/>
            <a:pathLst>
              <a:path w="78104" h="396875">
                <a:moveTo>
                  <a:pt x="51815" y="64770"/>
                </a:moveTo>
                <a:lnTo>
                  <a:pt x="25908" y="64770"/>
                </a:lnTo>
                <a:lnTo>
                  <a:pt x="25908" y="396494"/>
                </a:lnTo>
                <a:lnTo>
                  <a:pt x="51815" y="396494"/>
                </a:lnTo>
                <a:lnTo>
                  <a:pt x="51815" y="64770"/>
                </a:lnTo>
                <a:close/>
              </a:path>
              <a:path w="78104" h="3968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968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26235" y="4037353"/>
            <a:ext cx="5912485" cy="83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123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{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}</a:t>
            </a:r>
            <a:r>
              <a:rPr sz="2000" b="1" dirty="0">
                <a:latin typeface="Heiti SC"/>
                <a:cs typeface="Heiti SC"/>
              </a:rPr>
              <a:t>表示槽，后续变量</a:t>
            </a:r>
            <a:r>
              <a:rPr sz="2000" b="1" spc="-15" dirty="0">
                <a:latin typeface="Heiti SC"/>
                <a:cs typeface="Heiti SC"/>
              </a:rPr>
              <a:t>填</a:t>
            </a:r>
            <a:r>
              <a:rPr sz="2000" b="1" dirty="0">
                <a:latin typeface="Heiti SC"/>
                <a:cs typeface="Heiti SC"/>
              </a:rPr>
              <a:t>充到</a:t>
            </a:r>
            <a:r>
              <a:rPr sz="2000" b="1" spc="-15" dirty="0">
                <a:latin typeface="Heiti SC"/>
                <a:cs typeface="Heiti SC"/>
              </a:rPr>
              <a:t>槽</a:t>
            </a:r>
            <a:r>
              <a:rPr sz="2000" b="1" dirty="0">
                <a:latin typeface="Heiti SC"/>
                <a:cs typeface="Heiti SC"/>
              </a:rPr>
              <a:t>中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1DB41D"/>
                </a:solidFill>
                <a:latin typeface="Arial"/>
                <a:cs typeface="Arial"/>
              </a:rPr>
              <a:t>:.2f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}</a:t>
            </a:r>
            <a:r>
              <a:rPr sz="2000" b="1" dirty="0">
                <a:latin typeface="Heiti SC"/>
                <a:cs typeface="Heiti SC"/>
              </a:rPr>
              <a:t>表示将变量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dirty="0">
                <a:latin typeface="Heiti SC"/>
                <a:cs typeface="Heiti SC"/>
              </a:rPr>
              <a:t>填充到这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位置</a:t>
            </a:r>
            <a:r>
              <a:rPr sz="2000" b="1" spc="-15" dirty="0">
                <a:latin typeface="Heiti SC"/>
                <a:cs typeface="Heiti SC"/>
              </a:rPr>
              <a:t>时</a:t>
            </a:r>
            <a:r>
              <a:rPr sz="2000" b="1" dirty="0">
                <a:latin typeface="Heiti SC"/>
                <a:cs typeface="Heiti SC"/>
              </a:rPr>
              <a:t>取小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点</a:t>
            </a:r>
            <a:r>
              <a:rPr sz="2000" b="1" spc="5" dirty="0">
                <a:latin typeface="Heiti SC"/>
                <a:cs typeface="Heiti SC"/>
              </a:rPr>
              <a:t>后</a:t>
            </a:r>
            <a:r>
              <a:rPr sz="2000" b="1" spc="120" dirty="0">
                <a:latin typeface="Arial"/>
                <a:cs typeface="Arial"/>
              </a:rPr>
              <a:t>2</a:t>
            </a:r>
            <a:r>
              <a:rPr sz="2000" b="1" dirty="0">
                <a:latin typeface="Heiti SC"/>
                <a:cs typeface="Heiti SC"/>
              </a:rPr>
              <a:t>位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0385123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2578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  <p:extLst>
      <p:ext uri="{BB962C8B-B14F-4D97-AF65-F5344CB8AC3E}">
        <p14:creationId xmlns:p14="http://schemas.microsoft.com/office/powerpoint/2010/main" val="38231990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7888" y="1654681"/>
            <a:ext cx="708152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dirty="0">
                <a:latin typeface="Heiti SC"/>
                <a:cs typeface="Heiti SC"/>
              </a:rPr>
              <a:t>库引</a:t>
            </a:r>
            <a:r>
              <a:rPr sz="2400" b="1" spc="-5" dirty="0">
                <a:latin typeface="Heiti SC"/>
                <a:cs typeface="Heiti SC"/>
              </a:rPr>
              <a:t>用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i</a:t>
            </a:r>
            <a:r>
              <a:rPr sz="2400" b="1" spc="19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260" dirty="0">
                <a:latin typeface="Heiti SC"/>
                <a:cs typeface="Heiti SC"/>
              </a:rPr>
              <a:t>f</a:t>
            </a:r>
            <a:r>
              <a:rPr sz="2400" b="1" spc="235" dirty="0">
                <a:latin typeface="Heiti SC"/>
                <a:cs typeface="Heiti SC"/>
              </a:rPr>
              <a:t>r</a:t>
            </a:r>
            <a:r>
              <a:rPr sz="2400" b="1" spc="45" dirty="0">
                <a:latin typeface="Heiti SC"/>
                <a:cs typeface="Heiti SC"/>
              </a:rPr>
              <a:t>o</a:t>
            </a:r>
            <a:r>
              <a:rPr sz="2400" b="1" spc="50" dirty="0">
                <a:latin typeface="Heiti SC"/>
                <a:cs typeface="Heiti SC"/>
              </a:rPr>
              <a:t>m</a:t>
            </a:r>
            <a:r>
              <a:rPr sz="2400" b="1" spc="70" dirty="0">
                <a:latin typeface="Heiti SC"/>
                <a:cs typeface="Heiti SC"/>
              </a:rPr>
              <a:t>…i</a:t>
            </a:r>
            <a:r>
              <a:rPr sz="2400" b="1" spc="100" dirty="0">
                <a:latin typeface="Heiti SC"/>
                <a:cs typeface="Heiti SC"/>
              </a:rPr>
              <a:t>m</a:t>
            </a:r>
            <a:r>
              <a:rPr sz="2400" b="1" spc="-20" dirty="0">
                <a:latin typeface="Heiti SC"/>
                <a:cs typeface="Heiti SC"/>
              </a:rPr>
              <a:t>p</a:t>
            </a:r>
            <a:r>
              <a:rPr sz="2400" b="1" spc="-25" dirty="0">
                <a:latin typeface="Heiti SC"/>
                <a:cs typeface="Heiti SC"/>
              </a:rPr>
              <a:t>o</a:t>
            </a:r>
            <a:r>
              <a:rPr sz="2400" b="1" spc="360" dirty="0">
                <a:latin typeface="Heiti SC"/>
                <a:cs typeface="Heiti SC"/>
              </a:rPr>
              <a:t>r</a:t>
            </a:r>
            <a:r>
              <a:rPr sz="2400" b="1" spc="180" dirty="0">
                <a:latin typeface="Heiti SC"/>
                <a:cs typeface="Heiti SC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Heiti SC"/>
                <a:cs typeface="Heiti SC"/>
              </a:rPr>
              <a:t>i</a:t>
            </a:r>
            <a:r>
              <a:rPr sz="2400" b="1" spc="265" dirty="0">
                <a:latin typeface="Heiti SC"/>
                <a:cs typeface="Heiti SC"/>
              </a:rPr>
              <a:t>m</a:t>
            </a:r>
            <a:r>
              <a:rPr sz="2400" b="1" spc="-40" dirty="0">
                <a:latin typeface="Heiti SC"/>
                <a:cs typeface="Heiti SC"/>
              </a:rPr>
              <a:t>p</a:t>
            </a:r>
            <a:r>
              <a:rPr sz="2400" b="1" spc="204" dirty="0">
                <a:latin typeface="Heiti SC"/>
                <a:cs typeface="Heiti SC"/>
              </a:rPr>
              <a:t>o</a:t>
            </a:r>
            <a:r>
              <a:rPr sz="2400" b="1" spc="150" dirty="0">
                <a:latin typeface="Heiti SC"/>
                <a:cs typeface="Heiti SC"/>
              </a:rPr>
              <a:t>r</a:t>
            </a:r>
            <a:r>
              <a:rPr sz="2400" b="1" spc="-55" dirty="0">
                <a:latin typeface="Heiti SC"/>
                <a:cs typeface="Heiti SC"/>
              </a:rPr>
              <a:t>t…a</a:t>
            </a:r>
            <a:r>
              <a:rPr sz="2400" b="1" spc="80" dirty="0">
                <a:latin typeface="Heiti SC"/>
                <a:cs typeface="Heiti SC"/>
              </a:rPr>
              <a:t>s…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90" dirty="0">
                <a:latin typeface="Arial"/>
                <a:cs typeface="Arial"/>
              </a:rPr>
              <a:t>pen</a:t>
            </a:r>
            <a:r>
              <a:rPr sz="2400" b="1" spc="100" dirty="0">
                <a:latin typeface="Arial"/>
                <a:cs typeface="Arial"/>
              </a:rPr>
              <a:t>u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14" dirty="0">
                <a:latin typeface="Arial"/>
                <a:cs typeface="Arial"/>
              </a:rPr>
              <a:t>ndown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30" dirty="0">
                <a:latin typeface="Arial"/>
                <a:cs typeface="Arial"/>
              </a:rPr>
              <a:t>pen</a:t>
            </a:r>
            <a:r>
              <a:rPr sz="2400" b="1" spc="3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45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75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150" dirty="0">
                <a:latin typeface="Arial"/>
                <a:cs typeface="Arial"/>
              </a:rPr>
              <a:t>fd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i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120" dirty="0">
                <a:latin typeface="Arial"/>
                <a:cs typeface="Arial"/>
              </a:rPr>
              <a:t>e(</a:t>
            </a:r>
            <a:r>
              <a:rPr sz="2400" b="1" spc="8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循环语句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f</a:t>
            </a:r>
            <a:r>
              <a:rPr sz="2400" b="1" spc="175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-5" dirty="0">
                <a:latin typeface="Heiti SC"/>
                <a:cs typeface="Heiti SC"/>
              </a:rPr>
              <a:t>和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100" dirty="0">
                <a:latin typeface="Arial"/>
                <a:cs typeface="Arial"/>
              </a:rPr>
              <a:t>g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113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303" y="1529831"/>
            <a:ext cx="6943090" cy="1732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5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去掉参数最外侧引号并执行余下语句的函数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函数的基本使用格式：</a:t>
            </a:r>
            <a:endParaRPr sz="2400">
              <a:latin typeface="Heiti SC"/>
              <a:cs typeface="Heiti SC"/>
            </a:endParaRPr>
          </a:p>
          <a:p>
            <a:pPr marL="2108200">
              <a:lnSpc>
                <a:spcPct val="100000"/>
              </a:lnSpc>
              <a:spcBef>
                <a:spcPts val="2055"/>
              </a:spcBef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字符串或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评估函数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65" dirty="0"/>
              <a:t>e</a:t>
            </a:r>
            <a:r>
              <a:rPr spc="-5" dirty="0"/>
              <a:t>v</a:t>
            </a:r>
            <a:r>
              <a:rPr spc="80" dirty="0"/>
              <a:t>al</a:t>
            </a:r>
            <a:r>
              <a:rPr spc="-5" dirty="0"/>
              <a:t>()</a:t>
            </a:r>
          </a:p>
        </p:txBody>
      </p:sp>
      <p:sp>
        <p:nvSpPr>
          <p:cNvPr id="7" name="object 7"/>
          <p:cNvSpPr/>
          <p:nvPr/>
        </p:nvSpPr>
        <p:spPr>
          <a:xfrm>
            <a:off x="4751832" y="3595115"/>
            <a:ext cx="3857625" cy="1214755"/>
          </a:xfrm>
          <a:custGeom>
            <a:avLst/>
            <a:gdLst/>
            <a:ahLst/>
            <a:cxnLst/>
            <a:rect l="l" t="t" r="r" b="b"/>
            <a:pathLst>
              <a:path w="3857625" h="1214754">
                <a:moveTo>
                  <a:pt x="0" y="1214628"/>
                </a:moveTo>
                <a:lnTo>
                  <a:pt x="3857244" y="1214628"/>
                </a:lnTo>
                <a:lnTo>
                  <a:pt x="3857244" y="0"/>
                </a:lnTo>
                <a:lnTo>
                  <a:pt x="0" y="0"/>
                </a:lnTo>
                <a:lnTo>
                  <a:pt x="0" y="121462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31207" y="3544528"/>
            <a:ext cx="36588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135" dirty="0">
                <a:solidFill>
                  <a:srgbClr val="1DB41D"/>
                </a:solidFill>
                <a:latin typeface="FZLTZHB--B51-0"/>
                <a:cs typeface="FZLTZHB--B51-0"/>
              </a:rPr>
              <a:t>1+2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60" dirty="0">
                <a:solidFill>
                  <a:srgbClr val="000FFF"/>
                </a:solidFill>
                <a:latin typeface="FZLTZHB--B51-0"/>
                <a:cs typeface="FZLTZHB--B51-0"/>
              </a:rPr>
              <a:t>'1+</a:t>
            </a:r>
            <a:r>
              <a:rPr sz="2000" b="1" spc="7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665" dirty="0">
                <a:solidFill>
                  <a:srgbClr val="000FFF"/>
                </a:solidFill>
                <a:latin typeface="FZLTZHB--B51-0"/>
                <a:cs typeface="FZLTZHB--B51-0"/>
              </a:rPr>
              <a:t>'</a:t>
            </a:r>
            <a:endParaRPr sz="20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rint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360" dirty="0">
                <a:solidFill>
                  <a:srgbClr val="1DB41D"/>
                </a:solidFill>
                <a:latin typeface="FZLTZHB--B51-0"/>
                <a:cs typeface="FZLTZHB--B51-0"/>
              </a:rPr>
              <a:t>el</a:t>
            </a:r>
            <a:r>
              <a:rPr sz="2000" b="1" spc="19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84" dirty="0">
                <a:solidFill>
                  <a:srgbClr val="1DB41D"/>
                </a:solidFill>
                <a:latin typeface="FZLTZHB--B51-0"/>
                <a:cs typeface="FZLTZHB--B51-0"/>
              </a:rPr>
              <a:t>)'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spc="215" dirty="0">
                <a:latin typeface="FZLTZHB--B51-0"/>
                <a:cs typeface="FZLTZHB--B51-0"/>
              </a:rPr>
              <a:t> </a:t>
            </a:r>
            <a:r>
              <a:rPr sz="2000" b="1" spc="20" dirty="0">
                <a:solidFill>
                  <a:srgbClr val="000FFF"/>
                </a:solidFill>
                <a:latin typeface="FZLTZHB--B51-0"/>
                <a:cs typeface="FZLTZHB--B51-0"/>
              </a:rPr>
              <a:t>Hello</a:t>
            </a:r>
            <a:endParaRPr sz="2000" dirty="0">
              <a:latin typeface="FZLTZHB--B51-0"/>
              <a:cs typeface="FZLTZHB--B51-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3595115"/>
            <a:ext cx="2809240" cy="1353820"/>
          </a:xfrm>
          <a:custGeom>
            <a:avLst/>
            <a:gdLst/>
            <a:ahLst/>
            <a:cxnLst/>
            <a:rect l="l" t="t" r="r" b="b"/>
            <a:pathLst>
              <a:path w="2809240" h="1353820">
                <a:moveTo>
                  <a:pt x="0" y="1353312"/>
                </a:moveTo>
                <a:lnTo>
                  <a:pt x="2808731" y="1353312"/>
                </a:lnTo>
                <a:lnTo>
                  <a:pt x="2808731" y="0"/>
                </a:lnTo>
                <a:lnTo>
                  <a:pt x="0" y="0"/>
                </a:lnTo>
                <a:lnTo>
                  <a:pt x="0" y="1353312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10716" y="3613263"/>
            <a:ext cx="2122805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1500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+2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339912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评估函数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65" dirty="0"/>
              <a:t>e</a:t>
            </a:r>
            <a:r>
              <a:rPr spc="-5" dirty="0"/>
              <a:t>v</a:t>
            </a:r>
            <a:r>
              <a:rPr spc="80" dirty="0"/>
              <a:t>al</a:t>
            </a:r>
            <a:r>
              <a:rPr spc="-5" dirty="0"/>
              <a:t>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2208" y="1529831"/>
            <a:ext cx="5816600" cy="3013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225" indent="-16611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去掉参数最外侧引号并执行余下语句的函数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5420" algn="ctr">
              <a:lnSpc>
                <a:spcPct val="100000"/>
              </a:lnSpc>
              <a:spcBef>
                <a:spcPts val="2150"/>
              </a:spcBef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</a:t>
            </a:r>
            <a:r>
              <a:rPr sz="2000" b="1" spc="-10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85" dirty="0">
                <a:latin typeface="FZLTZHB--B51-0"/>
                <a:cs typeface="FZLTZHB--B51-0"/>
              </a:rPr>
              <a:t>(</a:t>
            </a:r>
            <a:r>
              <a:rPr sz="2000" b="1" spc="5" dirty="0">
                <a:latin typeface="FZLTZHB--B51-0"/>
              </a:rPr>
              <a:t>TempStr[0:-1])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1764"/>
              </a:spcBef>
            </a:pP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155" dirty="0">
                <a:latin typeface="FZLTZHB--B51-0"/>
                <a:cs typeface="FZLTZHB--B51-0"/>
              </a:rPr>
              <a:t>TempStr[</a:t>
            </a:r>
            <a:r>
              <a:rPr sz="2000" b="1" spc="-175" dirty="0">
                <a:latin typeface="FZLTZHB--B51-0"/>
                <a:cs typeface="FZLTZHB--B51-0"/>
              </a:rPr>
              <a:t>0</a:t>
            </a:r>
            <a:r>
              <a:rPr sz="2000" b="1" spc="43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值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7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.3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，输</a:t>
            </a:r>
            <a:r>
              <a:rPr sz="2000" b="1" spc="-15" dirty="0">
                <a:latin typeface="Heiti SC"/>
                <a:cs typeface="Heiti SC"/>
              </a:rPr>
              <a:t>出</a:t>
            </a:r>
            <a:r>
              <a:rPr sz="2000" b="1" dirty="0">
                <a:latin typeface="Heiti SC"/>
                <a:cs typeface="Heiti SC"/>
              </a:rPr>
              <a:t>是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18745" algn="ctr">
              <a:lnSpc>
                <a:spcPct val="100000"/>
              </a:lnSpc>
            </a:pPr>
            <a:r>
              <a:rPr sz="2400" b="1" spc="125" dirty="0">
                <a:latin typeface="FZLTZHB--B51-0"/>
                <a:cs typeface="FZLTZHB--B51-0"/>
              </a:rPr>
              <a:t>12</a:t>
            </a:r>
            <a:r>
              <a:rPr sz="2400" b="1" spc="75" dirty="0">
                <a:latin typeface="FZLTZHB--B51-0"/>
                <a:cs typeface="FZLTZHB--B51-0"/>
              </a:rPr>
              <a:t>.</a:t>
            </a:r>
            <a:r>
              <a:rPr sz="2400" b="1" spc="-265" dirty="0">
                <a:latin typeface="FZLTZHB--B51-0"/>
                <a:cs typeface="FZLTZHB--B51-0"/>
              </a:rPr>
              <a:t>3</a:t>
            </a:r>
            <a:endParaRPr sz="2400" dirty="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370584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本</a:t>
            </a:r>
            <a:r>
              <a:rPr lang="zh-CN" altLang="en-US" spc="-5" dirty="0">
                <a:latin typeface="Arial Unicode MS"/>
                <a:cs typeface="Arial Unicode MS"/>
              </a:rPr>
              <a:t>章</a:t>
            </a:r>
            <a:r>
              <a:rPr spc="-5" dirty="0" err="1">
                <a:latin typeface="Arial Unicode MS"/>
                <a:cs typeface="Arial Unicode MS"/>
              </a:rPr>
              <a:t>概要</a:t>
            </a:r>
            <a:endParaRPr spc="-5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3FC5A15-62A8-464B-B6CC-8E9459357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04" y="0"/>
            <a:ext cx="6616591" cy="39293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0EBFEAC-372B-614F-B12B-21F4C74A08CF}"/>
              </a:ext>
            </a:extLst>
          </p:cNvPr>
          <p:cNvSpPr txBox="1"/>
          <p:nvPr/>
        </p:nvSpPr>
        <p:spPr>
          <a:xfrm>
            <a:off x="2667000" y="417195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“</a:t>
            </a:r>
            <a:r>
              <a:rPr kumimoji="1" lang="zh-CN" altLang="en-US" b="1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汇率转换</a:t>
            </a:r>
            <a:r>
              <a:rPr kumimoji="1" lang="en-US" altLang="zh-CN" b="1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”</a:t>
            </a:r>
            <a:r>
              <a:rPr kumimoji="1" lang="zh-CN" altLang="en-US" b="1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实例代码逐行分析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7888" y="1654681"/>
            <a:ext cx="604774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缩进、注释、命名、变量、保留字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数据类型、字符串、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整数、浮点数、列表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赋值语句、分支语句、函数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inp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格式化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6577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/>
              <a:t>Pyth</a:t>
            </a:r>
            <a:r>
              <a:rPr sz="3200" spc="225" dirty="0"/>
              <a:t>o</a:t>
            </a:r>
            <a:r>
              <a:rPr sz="3200" spc="229" dirty="0"/>
              <a:t>n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50694" y="2303830"/>
            <a:ext cx="46437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lang="zh-CN" altLang="en-US" sz="4000" spc="-5" dirty="0">
                <a:latin typeface="Heiti SC Medium" pitchFamily="2" charset="-128"/>
                <a:ea typeface="Heiti SC Medium" pitchFamily="2" charset="-128"/>
                <a:cs typeface="Arial Unicode MS"/>
              </a:rPr>
              <a:t>汇率转换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30344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7217868" cy="2846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 algn="ctr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温度转换程序共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行代码，但包含很多语法元素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行代码能够快速入门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</a:t>
            </a:r>
            <a:r>
              <a:rPr sz="2400" b="1" dirty="0">
                <a:latin typeface="Heiti SC"/>
                <a:cs typeface="Heiti SC"/>
              </a:rPr>
              <a:t>逐</a:t>
            </a:r>
            <a:r>
              <a:rPr sz="2400" b="1" spc="-5" dirty="0">
                <a:latin typeface="Heiti SC"/>
                <a:cs typeface="Heiti SC"/>
              </a:rPr>
              <a:t>词理解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4263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34428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输入输出的改变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温度数值与温度标识之间关系的设计可以改变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标识改变放在温度数值之前</a:t>
            </a:r>
            <a:r>
              <a:rPr sz="2400" b="1" spc="5" dirty="0">
                <a:latin typeface="Heiti SC"/>
                <a:cs typeface="Heiti SC"/>
              </a:rPr>
              <a:t>：</a:t>
            </a:r>
            <a:r>
              <a:rPr sz="2400" b="1" spc="50" dirty="0">
                <a:latin typeface="Arial"/>
                <a:cs typeface="Arial"/>
              </a:rPr>
              <a:t>C82</a:t>
            </a:r>
            <a:r>
              <a:rPr sz="2400" b="1" spc="25" dirty="0">
                <a:latin typeface="Arial"/>
                <a:cs typeface="Arial"/>
              </a:rPr>
              <a:t>,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F28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标识字符改变为多个字符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45" dirty="0">
                <a:latin typeface="Arial"/>
                <a:cs typeface="Arial"/>
              </a:rPr>
              <a:t>8</a:t>
            </a:r>
            <a:r>
              <a:rPr sz="2400" b="1" spc="130" dirty="0">
                <a:latin typeface="Arial"/>
                <a:cs typeface="Arial"/>
              </a:rPr>
              <a:t>2</a:t>
            </a:r>
            <a:r>
              <a:rPr sz="2400" b="1" spc="-35" dirty="0">
                <a:latin typeface="Arial"/>
                <a:cs typeface="Arial"/>
              </a:rPr>
              <a:t>Ce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5" dirty="0">
                <a:latin typeface="Arial"/>
                <a:cs typeface="Arial"/>
              </a:rPr>
              <a:t>2</a:t>
            </a:r>
            <a:r>
              <a:rPr sz="2400" b="1" spc="140" dirty="0">
                <a:latin typeface="Arial"/>
                <a:cs typeface="Arial"/>
              </a:rPr>
              <a:t>8</a:t>
            </a:r>
            <a:r>
              <a:rPr sz="2400" b="1" spc="-125" dirty="0">
                <a:latin typeface="Arial"/>
                <a:cs typeface="Arial"/>
              </a:rPr>
              <a:t>Fa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3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9813" y="1603745"/>
            <a:ext cx="63341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162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温度转换问题是各类转换问题的代表性问题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货币转换、长度转换、重量转换、面积转</a:t>
            </a:r>
            <a:r>
              <a:rPr sz="2400" b="1" spc="5" dirty="0">
                <a:latin typeface="Heiti SC"/>
                <a:cs typeface="Heiti SC"/>
              </a:rPr>
              <a:t>换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问题不同，但程序代码相似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902895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1698" y="2303830"/>
            <a:ext cx="534289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使用说明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-25" dirty="0">
                <a:latin typeface="Arial"/>
                <a:cs typeface="Arial"/>
              </a:rPr>
              <a:t>@P</a:t>
            </a:r>
            <a:r>
              <a:rPr spc="-10" dirty="0">
                <a:latin typeface="Arial"/>
                <a:cs typeface="Arial"/>
              </a:rPr>
              <a:t>y</a:t>
            </a:r>
            <a:r>
              <a:rPr spc="215" dirty="0">
                <a:latin typeface="Arial"/>
                <a:cs typeface="Arial"/>
              </a:rPr>
              <a:t>thon123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2066" y="4808932"/>
            <a:ext cx="187134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C 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B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Y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NC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S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A</a:t>
            </a:r>
            <a:r>
              <a:rPr sz="1400" b="1" spc="-15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4.0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dirty="0">
                <a:solidFill>
                  <a:srgbClr val="CECECE"/>
                </a:solidFill>
                <a:latin typeface="Arial Unicode MS"/>
                <a:cs typeface="Arial Unicode MS"/>
              </a:rPr>
              <a:t>嵩天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3684" y="4744211"/>
            <a:ext cx="1187195" cy="280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647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291" y="1132332"/>
            <a:ext cx="6612635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9014" y="1059941"/>
            <a:ext cx="1440180" cy="462280"/>
          </a:xfrm>
          <a:custGeom>
            <a:avLst/>
            <a:gdLst/>
            <a:ahLst/>
            <a:cxnLst/>
            <a:rect l="l" t="t" r="r" b="b"/>
            <a:pathLst>
              <a:path w="1440179" h="462280">
                <a:moveTo>
                  <a:pt x="0" y="461772"/>
                </a:moveTo>
                <a:lnTo>
                  <a:pt x="1440179" y="461772"/>
                </a:lnTo>
                <a:lnTo>
                  <a:pt x="144017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36880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注册学生账号并登陆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06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5917" y="1996859"/>
            <a:ext cx="63931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36880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注册学生账号并登陆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1205483"/>
            <a:ext cx="6614159" cy="3770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1289" y="2649473"/>
            <a:ext cx="1896110" cy="462280"/>
          </a:xfrm>
          <a:custGeom>
            <a:avLst/>
            <a:gdLst/>
            <a:ahLst/>
            <a:cxnLst/>
            <a:rect l="l" t="t" r="r" b="b"/>
            <a:pathLst>
              <a:path w="1896110" h="462280">
                <a:moveTo>
                  <a:pt x="0" y="461771"/>
                </a:moveTo>
                <a:lnTo>
                  <a:pt x="1895856" y="461771"/>
                </a:lnTo>
                <a:lnTo>
                  <a:pt x="1895856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462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1855594"/>
            <a:ext cx="5840789" cy="2426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615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绑定中国大学</a:t>
            </a:r>
            <a:r>
              <a:rPr sz="3200" spc="229" dirty="0">
                <a:latin typeface="Arial"/>
                <a:cs typeface="Arial"/>
              </a:rPr>
              <a:t>MO</a:t>
            </a:r>
            <a:r>
              <a:rPr sz="3200" spc="235" dirty="0">
                <a:latin typeface="Arial"/>
                <a:cs typeface="Arial"/>
              </a:rPr>
              <a:t>O</a:t>
            </a:r>
            <a:r>
              <a:rPr sz="3200" spc="-175" dirty="0">
                <a:latin typeface="Arial"/>
                <a:cs typeface="Arial"/>
              </a:rPr>
              <a:t>C</a:t>
            </a:r>
            <a:r>
              <a:rPr sz="3200" dirty="0">
                <a:latin typeface="Arial Unicode MS"/>
                <a:cs typeface="Arial Unicode MS"/>
              </a:rPr>
              <a:t>账号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1109472"/>
            <a:ext cx="6614159" cy="3768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8682" y="1492758"/>
            <a:ext cx="1897380" cy="462280"/>
          </a:xfrm>
          <a:custGeom>
            <a:avLst/>
            <a:gdLst/>
            <a:ahLst/>
            <a:cxnLst/>
            <a:rect l="l" t="t" r="r" b="b"/>
            <a:pathLst>
              <a:path w="1897379" h="462280">
                <a:moveTo>
                  <a:pt x="0" y="461771"/>
                </a:moveTo>
                <a:lnTo>
                  <a:pt x="1897380" y="461771"/>
                </a:lnTo>
                <a:lnTo>
                  <a:pt x="189738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2581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615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绑定中国大学</a:t>
            </a:r>
            <a:r>
              <a:rPr sz="3200" spc="229" dirty="0">
                <a:latin typeface="Arial"/>
                <a:cs typeface="Arial"/>
              </a:rPr>
              <a:t>MO</a:t>
            </a:r>
            <a:r>
              <a:rPr sz="3200" spc="235" dirty="0">
                <a:latin typeface="Arial"/>
                <a:cs typeface="Arial"/>
              </a:rPr>
              <a:t>O</a:t>
            </a:r>
            <a:r>
              <a:rPr sz="3200" spc="-175" dirty="0">
                <a:latin typeface="Arial"/>
                <a:cs typeface="Arial"/>
              </a:rPr>
              <a:t>C</a:t>
            </a:r>
            <a:r>
              <a:rPr sz="3200" dirty="0">
                <a:latin typeface="Arial Unicode MS"/>
                <a:cs typeface="Arial Unicode MS"/>
              </a:rPr>
              <a:t>账号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7196" y="1205483"/>
            <a:ext cx="6614159" cy="3770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2066" y="3147822"/>
            <a:ext cx="5473065" cy="462280"/>
          </a:xfrm>
          <a:custGeom>
            <a:avLst/>
            <a:gdLst/>
            <a:ahLst/>
            <a:cxnLst/>
            <a:rect l="l" t="t" r="r" b="b"/>
            <a:pathLst>
              <a:path w="5473065" h="462279">
                <a:moveTo>
                  <a:pt x="0" y="461771"/>
                </a:moveTo>
                <a:lnTo>
                  <a:pt x="5472683" y="461771"/>
                </a:lnTo>
                <a:lnTo>
                  <a:pt x="5472683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826764"/>
            <a:ext cx="3005455" cy="401320"/>
          </a:xfrm>
          <a:custGeom>
            <a:avLst/>
            <a:gdLst/>
            <a:ahLst/>
            <a:cxnLst/>
            <a:rect l="l" t="t" r="r" b="b"/>
            <a:pathLst>
              <a:path w="3005454" h="401320">
                <a:moveTo>
                  <a:pt x="0" y="400812"/>
                </a:moveTo>
                <a:lnTo>
                  <a:pt x="3005328" y="400812"/>
                </a:lnTo>
                <a:lnTo>
                  <a:pt x="3005328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3821" y="3902388"/>
            <a:ext cx="282511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6900"/>
                </a:solidFill>
                <a:latin typeface="Heiti SC"/>
                <a:cs typeface="Heiti SC"/>
              </a:rPr>
              <a:t>点击后根据流程完成绑定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4647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4919" y="1109472"/>
            <a:ext cx="6614159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5015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选择本课程对应实践课程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3" y="4372355"/>
            <a:ext cx="1584960" cy="399415"/>
          </a:xfrm>
          <a:custGeom>
            <a:avLst/>
            <a:gdLst/>
            <a:ahLst/>
            <a:cxnLst/>
            <a:rect l="l" t="t" r="r" b="b"/>
            <a:pathLst>
              <a:path w="1584960" h="399414">
                <a:moveTo>
                  <a:pt x="0" y="399288"/>
                </a:moveTo>
                <a:lnTo>
                  <a:pt x="1584960" y="399288"/>
                </a:lnTo>
                <a:lnTo>
                  <a:pt x="1584960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9337" y="3306317"/>
            <a:ext cx="2780030" cy="1572895"/>
          </a:xfrm>
          <a:prstGeom prst="rect">
            <a:avLst/>
          </a:prstGeom>
          <a:ln w="44196">
            <a:solidFill>
              <a:srgbClr val="FF6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8505">
              <a:lnSpc>
                <a:spcPct val="100000"/>
              </a:lnSpc>
            </a:pPr>
            <a:r>
              <a:rPr sz="2000" b="1" dirty="0">
                <a:solidFill>
                  <a:srgbClr val="FF6900"/>
                </a:solidFill>
                <a:latin typeface="Heiti SC"/>
                <a:cs typeface="Heiti SC"/>
              </a:rPr>
              <a:t>加入该课程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30607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本课概要</a:t>
            </a:r>
          </a:p>
        </p:txBody>
      </p:sp>
    </p:spTree>
    <p:extLst>
      <p:ext uri="{BB962C8B-B14F-4D97-AF65-F5344CB8AC3E}">
        <p14:creationId xmlns:p14="http://schemas.microsoft.com/office/powerpoint/2010/main" val="682485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7375" y="1641591"/>
            <a:ext cx="409829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深入理</a:t>
            </a:r>
            <a:r>
              <a:rPr sz="2400" b="1" spc="-10" dirty="0">
                <a:latin typeface="Heiti SC"/>
                <a:cs typeface="Heiti SC"/>
              </a:rPr>
              <a:t>解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实</a:t>
            </a:r>
            <a:r>
              <a:rPr sz="2400" b="1" spc="-5" dirty="0">
                <a:latin typeface="Heiti SC"/>
                <a:cs typeface="Heiti SC"/>
              </a:rPr>
              <a:t>例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95" dirty="0">
                <a:latin typeface="Arial"/>
                <a:cs typeface="Arial"/>
              </a:rPr>
              <a:t>ytho</a:t>
            </a:r>
            <a:r>
              <a:rPr sz="2400" b="1" spc="12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3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95" dirty="0">
                <a:latin typeface="Arial"/>
                <a:cs typeface="Arial"/>
              </a:rPr>
              <a:t>tle</a:t>
            </a:r>
            <a:r>
              <a:rPr sz="2400" b="1" dirty="0">
                <a:latin typeface="Heiti SC"/>
                <a:cs typeface="Heiti SC"/>
              </a:rPr>
              <a:t>库的使用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程序语法元素分析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514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7771" rIns="0" bIns="0" rtlCol="0">
            <a:spAutoFit/>
          </a:bodyPr>
          <a:lstStyle/>
          <a:p>
            <a:pPr marL="2480945">
              <a:lnSpc>
                <a:spcPct val="100000"/>
              </a:lnSpc>
            </a:pP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  <a:endParaRPr sz="2400">
              <a:latin typeface="Heiti SC"/>
              <a:cs typeface="Heiti SC"/>
            </a:endParaRPr>
          </a:p>
          <a:p>
            <a:pPr marL="2480945" marR="919480" indent="813435">
              <a:lnSpc>
                <a:spcPts val="5190"/>
              </a:lnSpc>
              <a:spcBef>
                <a:spcPts val="550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Pytho</a:t>
            </a:r>
            <a:r>
              <a:rPr sz="2400" spc="8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语言及海龟绘图体系 </a:t>
            </a: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  <a:endParaRPr sz="2400">
              <a:latin typeface="Heiti SC"/>
              <a:cs typeface="Heiti SC"/>
            </a:endParaRPr>
          </a:p>
          <a:p>
            <a:pPr marL="3294379">
              <a:lnSpc>
                <a:spcPct val="100000"/>
              </a:lnSpc>
              <a:spcBef>
                <a:spcPts val="1745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初步学会使</a:t>
            </a:r>
            <a:r>
              <a:rPr sz="2400" spc="-15" dirty="0">
                <a:solidFill>
                  <a:srgbClr val="000000"/>
                </a:solidFill>
                <a:latin typeface="Heiti SC"/>
                <a:cs typeface="Heiti SC"/>
              </a:rPr>
              <a:t>用</a:t>
            </a:r>
            <a:r>
              <a:rPr sz="2400" spc="65" dirty="0">
                <a:solidFill>
                  <a:srgbClr val="000000"/>
                </a:solidFill>
                <a:latin typeface="Arial"/>
                <a:cs typeface="Arial"/>
              </a:rPr>
              <a:t>Pyt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2400" spc="95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000000"/>
                </a:solidFill>
                <a:latin typeface="Heiti SC"/>
                <a:cs typeface="Heiti SC"/>
              </a:rPr>
              <a:t>绘制简单图形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141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练习与作业</a:t>
            </a:r>
          </a:p>
        </p:txBody>
      </p:sp>
    </p:spTree>
    <p:extLst>
      <p:ext uri="{BB962C8B-B14F-4D97-AF65-F5344CB8AC3E}">
        <p14:creationId xmlns:p14="http://schemas.microsoft.com/office/powerpoint/2010/main" val="40520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9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75" y="896619"/>
                </a:moveTo>
                <a:lnTo>
                  <a:pt x="269305" y="911859"/>
                </a:lnTo>
                <a:lnTo>
                  <a:pt x="247562" y="918209"/>
                </a:lnTo>
                <a:lnTo>
                  <a:pt x="161397" y="948689"/>
                </a:lnTo>
                <a:lnTo>
                  <a:pt x="121116" y="966469"/>
                </a:lnTo>
                <a:lnTo>
                  <a:pt x="84467" y="988059"/>
                </a:lnTo>
                <a:lnTo>
                  <a:pt x="52775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75" y="1258570"/>
                </a:lnTo>
                <a:lnTo>
                  <a:pt x="311875" y="896619"/>
                </a:lnTo>
                <a:close/>
              </a:path>
              <a:path w="1187450" h="1258570">
                <a:moveTo>
                  <a:pt x="311875" y="580389"/>
                </a:moveTo>
                <a:lnTo>
                  <a:pt x="311875" y="624839"/>
                </a:lnTo>
                <a:lnTo>
                  <a:pt x="316878" y="628650"/>
                </a:lnTo>
                <a:lnTo>
                  <a:pt x="321882" y="629919"/>
                </a:lnTo>
                <a:lnTo>
                  <a:pt x="329410" y="638809"/>
                </a:lnTo>
                <a:lnTo>
                  <a:pt x="334252" y="648969"/>
                </a:lnTo>
                <a:lnTo>
                  <a:pt x="339468" y="659130"/>
                </a:lnTo>
                <a:lnTo>
                  <a:pt x="345188" y="669289"/>
                </a:lnTo>
                <a:lnTo>
                  <a:pt x="351541" y="680719"/>
                </a:lnTo>
                <a:lnTo>
                  <a:pt x="358655" y="693419"/>
                </a:lnTo>
                <a:lnTo>
                  <a:pt x="366660" y="706119"/>
                </a:lnTo>
                <a:lnTo>
                  <a:pt x="372144" y="716280"/>
                </a:lnTo>
                <a:lnTo>
                  <a:pt x="378150" y="726439"/>
                </a:lnTo>
                <a:lnTo>
                  <a:pt x="384612" y="737869"/>
                </a:lnTo>
                <a:lnTo>
                  <a:pt x="391466" y="748030"/>
                </a:lnTo>
                <a:lnTo>
                  <a:pt x="398646" y="759459"/>
                </a:lnTo>
                <a:lnTo>
                  <a:pt x="406086" y="769619"/>
                </a:lnTo>
                <a:lnTo>
                  <a:pt x="413721" y="781050"/>
                </a:lnTo>
                <a:lnTo>
                  <a:pt x="421485" y="792480"/>
                </a:lnTo>
                <a:lnTo>
                  <a:pt x="418305" y="803909"/>
                </a:lnTo>
                <a:lnTo>
                  <a:pt x="414137" y="815339"/>
                </a:lnTo>
                <a:lnTo>
                  <a:pt x="385987" y="855980"/>
                </a:lnTo>
                <a:lnTo>
                  <a:pt x="350585" y="880109"/>
                </a:lnTo>
                <a:lnTo>
                  <a:pt x="311875" y="896619"/>
                </a:lnTo>
                <a:lnTo>
                  <a:pt x="311910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8" y="1096009"/>
                </a:lnTo>
                <a:lnTo>
                  <a:pt x="519632" y="1078230"/>
                </a:lnTo>
                <a:lnTo>
                  <a:pt x="486458" y="1056639"/>
                </a:lnTo>
                <a:lnTo>
                  <a:pt x="444151" y="1018539"/>
                </a:lnTo>
                <a:lnTo>
                  <a:pt x="412834" y="981709"/>
                </a:lnTo>
                <a:lnTo>
                  <a:pt x="402317" y="969009"/>
                </a:lnTo>
                <a:lnTo>
                  <a:pt x="391712" y="953769"/>
                </a:lnTo>
                <a:lnTo>
                  <a:pt x="380989" y="938530"/>
                </a:lnTo>
                <a:lnTo>
                  <a:pt x="370119" y="922019"/>
                </a:lnTo>
                <a:lnTo>
                  <a:pt x="412494" y="894080"/>
                </a:lnTo>
                <a:lnTo>
                  <a:pt x="438684" y="866139"/>
                </a:lnTo>
                <a:lnTo>
                  <a:pt x="462036" y="834389"/>
                </a:lnTo>
                <a:lnTo>
                  <a:pt x="469492" y="824230"/>
                </a:lnTo>
                <a:lnTo>
                  <a:pt x="592646" y="824230"/>
                </a:lnTo>
                <a:lnTo>
                  <a:pt x="592054" y="769619"/>
                </a:lnTo>
                <a:lnTo>
                  <a:pt x="551676" y="769619"/>
                </a:lnTo>
                <a:lnTo>
                  <a:pt x="538514" y="767080"/>
                </a:lnTo>
                <a:lnTo>
                  <a:pt x="501303" y="745489"/>
                </a:lnTo>
                <a:lnTo>
                  <a:pt x="475766" y="703580"/>
                </a:lnTo>
                <a:lnTo>
                  <a:pt x="473982" y="690880"/>
                </a:lnTo>
                <a:lnTo>
                  <a:pt x="474127" y="678180"/>
                </a:lnTo>
                <a:lnTo>
                  <a:pt x="504028" y="643889"/>
                </a:lnTo>
                <a:lnTo>
                  <a:pt x="545106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706" y="622300"/>
                </a:lnTo>
                <a:lnTo>
                  <a:pt x="418712" y="619759"/>
                </a:lnTo>
                <a:lnTo>
                  <a:pt x="410499" y="614680"/>
                </a:lnTo>
                <a:lnTo>
                  <a:pt x="403040" y="607059"/>
                </a:lnTo>
                <a:lnTo>
                  <a:pt x="396308" y="596900"/>
                </a:lnTo>
                <a:lnTo>
                  <a:pt x="332216" y="596900"/>
                </a:lnTo>
                <a:lnTo>
                  <a:pt x="321480" y="589280"/>
                </a:lnTo>
                <a:lnTo>
                  <a:pt x="311875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46" y="824230"/>
                </a:moveTo>
                <a:lnTo>
                  <a:pt x="469492" y="824230"/>
                </a:lnTo>
                <a:lnTo>
                  <a:pt x="494106" y="839469"/>
                </a:lnTo>
                <a:lnTo>
                  <a:pt x="542625" y="862330"/>
                </a:lnTo>
                <a:lnTo>
                  <a:pt x="575706" y="869950"/>
                </a:lnTo>
                <a:lnTo>
                  <a:pt x="593141" y="869950"/>
                </a:lnTo>
                <a:lnTo>
                  <a:pt x="592646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848" y="750569"/>
                </a:moveTo>
                <a:lnTo>
                  <a:pt x="582136" y="753109"/>
                </a:lnTo>
                <a:lnTo>
                  <a:pt x="572717" y="759459"/>
                </a:lnTo>
                <a:lnTo>
                  <a:pt x="562820" y="765809"/>
                </a:lnTo>
                <a:lnTo>
                  <a:pt x="551676" y="769619"/>
                </a:lnTo>
                <a:lnTo>
                  <a:pt x="592054" y="769619"/>
                </a:lnTo>
                <a:lnTo>
                  <a:pt x="591848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66" y="163830"/>
                </a:moveTo>
                <a:lnTo>
                  <a:pt x="305947" y="176530"/>
                </a:lnTo>
                <a:lnTo>
                  <a:pt x="301247" y="187959"/>
                </a:lnTo>
                <a:lnTo>
                  <a:pt x="296859" y="199389"/>
                </a:lnTo>
                <a:lnTo>
                  <a:pt x="292773" y="212089"/>
                </a:lnTo>
                <a:lnTo>
                  <a:pt x="288980" y="224789"/>
                </a:lnTo>
                <a:lnTo>
                  <a:pt x="285472" y="236219"/>
                </a:lnTo>
                <a:lnTo>
                  <a:pt x="276567" y="274319"/>
                </a:lnTo>
                <a:lnTo>
                  <a:pt x="269904" y="312419"/>
                </a:lnTo>
                <a:lnTo>
                  <a:pt x="265244" y="350519"/>
                </a:lnTo>
                <a:lnTo>
                  <a:pt x="263132" y="374650"/>
                </a:lnTo>
                <a:lnTo>
                  <a:pt x="259911" y="381000"/>
                </a:lnTo>
                <a:lnTo>
                  <a:pt x="245581" y="427989"/>
                </a:lnTo>
                <a:lnTo>
                  <a:pt x="241375" y="471169"/>
                </a:lnTo>
                <a:lnTo>
                  <a:pt x="241687" y="481330"/>
                </a:lnTo>
                <a:lnTo>
                  <a:pt x="246992" y="519430"/>
                </a:lnTo>
                <a:lnTo>
                  <a:pt x="257571" y="556259"/>
                </a:lnTo>
                <a:lnTo>
                  <a:pt x="282960" y="600709"/>
                </a:lnTo>
                <a:lnTo>
                  <a:pt x="311868" y="624839"/>
                </a:lnTo>
                <a:lnTo>
                  <a:pt x="310754" y="579119"/>
                </a:lnTo>
                <a:lnTo>
                  <a:pt x="304478" y="570230"/>
                </a:lnTo>
                <a:lnTo>
                  <a:pt x="298812" y="561339"/>
                </a:lnTo>
                <a:lnTo>
                  <a:pt x="282638" y="515619"/>
                </a:lnTo>
                <a:lnTo>
                  <a:pt x="277830" y="469900"/>
                </a:lnTo>
                <a:lnTo>
                  <a:pt x="277798" y="464819"/>
                </a:lnTo>
                <a:lnTo>
                  <a:pt x="278508" y="452119"/>
                </a:lnTo>
                <a:lnTo>
                  <a:pt x="285558" y="412750"/>
                </a:lnTo>
                <a:lnTo>
                  <a:pt x="304119" y="375919"/>
                </a:lnTo>
                <a:lnTo>
                  <a:pt x="311874" y="370839"/>
                </a:lnTo>
                <a:lnTo>
                  <a:pt x="310966" y="163830"/>
                </a:lnTo>
                <a:close/>
              </a:path>
              <a:path w="1187450" h="1258570">
                <a:moveTo>
                  <a:pt x="565441" y="577850"/>
                </a:moveTo>
                <a:lnTo>
                  <a:pt x="550140" y="577850"/>
                </a:lnTo>
                <a:lnTo>
                  <a:pt x="522500" y="580389"/>
                </a:lnTo>
                <a:lnTo>
                  <a:pt x="478411" y="595630"/>
                </a:lnTo>
                <a:lnTo>
                  <a:pt x="454394" y="610869"/>
                </a:lnTo>
                <a:lnTo>
                  <a:pt x="451892" y="612139"/>
                </a:lnTo>
                <a:lnTo>
                  <a:pt x="448146" y="615950"/>
                </a:lnTo>
                <a:lnTo>
                  <a:pt x="437508" y="621030"/>
                </a:lnTo>
                <a:lnTo>
                  <a:pt x="427706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761" y="580389"/>
                </a:lnTo>
                <a:lnTo>
                  <a:pt x="565441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599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29" y="5080"/>
                </a:moveTo>
                <a:lnTo>
                  <a:pt x="572836" y="7619"/>
                </a:lnTo>
                <a:lnTo>
                  <a:pt x="560873" y="10159"/>
                </a:lnTo>
                <a:lnTo>
                  <a:pt x="547300" y="12700"/>
                </a:lnTo>
                <a:lnTo>
                  <a:pt x="531673" y="16509"/>
                </a:lnTo>
                <a:lnTo>
                  <a:pt x="508204" y="21589"/>
                </a:lnTo>
                <a:lnTo>
                  <a:pt x="495321" y="24130"/>
                </a:lnTo>
                <a:lnTo>
                  <a:pt x="481111" y="27939"/>
                </a:lnTo>
                <a:lnTo>
                  <a:pt x="440071" y="35559"/>
                </a:lnTo>
                <a:lnTo>
                  <a:pt x="404277" y="52069"/>
                </a:lnTo>
                <a:lnTo>
                  <a:pt x="373356" y="74930"/>
                </a:lnTo>
                <a:lnTo>
                  <a:pt x="346933" y="104139"/>
                </a:lnTo>
                <a:lnTo>
                  <a:pt x="324634" y="137159"/>
                </a:lnTo>
                <a:lnTo>
                  <a:pt x="311875" y="162559"/>
                </a:lnTo>
                <a:lnTo>
                  <a:pt x="316666" y="370839"/>
                </a:lnTo>
                <a:lnTo>
                  <a:pt x="323751" y="374650"/>
                </a:lnTo>
                <a:lnTo>
                  <a:pt x="330479" y="382269"/>
                </a:lnTo>
                <a:lnTo>
                  <a:pt x="343446" y="426719"/>
                </a:lnTo>
                <a:lnTo>
                  <a:pt x="346240" y="464819"/>
                </a:lnTo>
                <a:lnTo>
                  <a:pt x="346333" y="482600"/>
                </a:lnTo>
                <a:lnTo>
                  <a:pt x="346209" y="487680"/>
                </a:lnTo>
                <a:lnTo>
                  <a:pt x="342524" y="537209"/>
                </a:lnTo>
                <a:lnTo>
                  <a:pt x="335457" y="581659"/>
                </a:lnTo>
                <a:lnTo>
                  <a:pt x="332216" y="596900"/>
                </a:lnTo>
                <a:lnTo>
                  <a:pt x="396308" y="596900"/>
                </a:lnTo>
                <a:lnTo>
                  <a:pt x="380199" y="553719"/>
                </a:lnTo>
                <a:lnTo>
                  <a:pt x="369652" y="497839"/>
                </a:lnTo>
                <a:lnTo>
                  <a:pt x="365347" y="457200"/>
                </a:lnTo>
                <a:lnTo>
                  <a:pt x="362971" y="416559"/>
                </a:lnTo>
                <a:lnTo>
                  <a:pt x="362420" y="394969"/>
                </a:lnTo>
                <a:lnTo>
                  <a:pt x="362545" y="360680"/>
                </a:lnTo>
                <a:lnTo>
                  <a:pt x="363132" y="345439"/>
                </a:lnTo>
                <a:lnTo>
                  <a:pt x="363221" y="339089"/>
                </a:lnTo>
                <a:lnTo>
                  <a:pt x="370090" y="293369"/>
                </a:lnTo>
                <a:lnTo>
                  <a:pt x="389298" y="246380"/>
                </a:lnTo>
                <a:lnTo>
                  <a:pt x="422152" y="219709"/>
                </a:lnTo>
                <a:lnTo>
                  <a:pt x="444571" y="217169"/>
                </a:lnTo>
                <a:lnTo>
                  <a:pt x="591051" y="217169"/>
                </a:lnTo>
                <a:lnTo>
                  <a:pt x="583629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51" y="217169"/>
                </a:moveTo>
                <a:lnTo>
                  <a:pt x="444571" y="217169"/>
                </a:lnTo>
                <a:lnTo>
                  <a:pt x="470179" y="219709"/>
                </a:lnTo>
                <a:lnTo>
                  <a:pt x="498077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51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93366" y="1586092"/>
            <a:ext cx="15728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0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7563" y="2244460"/>
            <a:ext cx="1351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15053" y="2244460"/>
            <a:ext cx="1998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90" dirty="0">
                <a:latin typeface="Arial"/>
                <a:cs typeface="Arial"/>
              </a:rPr>
              <a:t>@Pyth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130" dirty="0">
                <a:latin typeface="Arial"/>
                <a:cs typeface="Arial"/>
              </a:rPr>
              <a:t>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3366" y="2903082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7563" y="3561205"/>
            <a:ext cx="28727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10</a:t>
            </a:r>
            <a:r>
              <a:rPr sz="2400" b="1" spc="-5" dirty="0">
                <a:latin typeface="Heiti SC"/>
                <a:cs typeface="Heiti SC"/>
              </a:rPr>
              <a:t>道单选</a:t>
            </a:r>
            <a:r>
              <a:rPr sz="2400" b="1" spc="285" dirty="0">
                <a:latin typeface="Arial"/>
                <a:cs typeface="Arial"/>
              </a:rPr>
              <a:t>+</a:t>
            </a:r>
            <a:r>
              <a:rPr sz="2400" b="1" spc="270" dirty="0">
                <a:latin typeface="Arial"/>
                <a:cs typeface="Arial"/>
              </a:rPr>
              <a:t>2</a:t>
            </a:r>
            <a:r>
              <a:rPr sz="2400" b="1" spc="-5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36004" y="3561205"/>
            <a:ext cx="19996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0" dirty="0">
                <a:latin typeface="Arial"/>
                <a:cs typeface="Arial"/>
              </a:rPr>
              <a:t>@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114" dirty="0">
                <a:latin typeface="Arial"/>
                <a:cs typeface="Arial"/>
              </a:rPr>
              <a:t>on</a:t>
            </a:r>
            <a:r>
              <a:rPr sz="2400" b="1" spc="95" dirty="0">
                <a:latin typeface="Arial"/>
                <a:cs typeface="Arial"/>
              </a:rPr>
              <a:t>1</a:t>
            </a:r>
            <a:r>
              <a:rPr sz="2400" b="1" spc="145" dirty="0">
                <a:latin typeface="Arial"/>
                <a:cs typeface="Arial"/>
              </a:rPr>
              <a:t>23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63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29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6577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/>
              <a:t>Pyth</a:t>
            </a:r>
            <a:r>
              <a:rPr sz="3200" spc="225" dirty="0"/>
              <a:t>o</a:t>
            </a:r>
            <a:r>
              <a:rPr sz="3200" spc="229" dirty="0"/>
              <a:t>n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8907" y="1873730"/>
            <a:ext cx="2985770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程序的格式框架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命名与保留字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 err="1">
                <a:latin typeface="Heiti SC"/>
                <a:cs typeface="Heiti SC"/>
              </a:rPr>
              <a:t>数据类型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22D901A2-2135-D648-92FD-AF416EAE5FCE}"/>
              </a:ext>
            </a:extLst>
          </p:cNvPr>
          <p:cNvSpPr txBox="1"/>
          <p:nvPr/>
        </p:nvSpPr>
        <p:spPr>
          <a:xfrm>
            <a:off x="4501707" y="1873730"/>
            <a:ext cx="2985770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语句与函数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程序的输入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出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lang="zh-CN" altLang="en-US" sz="2000" b="1" spc="-100" dirty="0">
                <a:solidFill>
                  <a:srgbClr val="00AF50"/>
                </a:solidFill>
                <a:latin typeface="Heiti SC Medium" pitchFamily="2" charset="-128"/>
                <a:ea typeface="Heiti SC Medium" pitchFamily="2" charset="-128"/>
                <a:cs typeface="Andale Mono"/>
              </a:rPr>
              <a:t>汇率</a:t>
            </a:r>
            <a:r>
              <a:rPr sz="2000" b="1" spc="-100" dirty="0" err="1">
                <a:solidFill>
                  <a:srgbClr val="00AF50"/>
                </a:solidFill>
                <a:latin typeface="Heiti SC Medium" pitchFamily="2" charset="-128"/>
                <a:ea typeface="Heiti SC Medium" pitchFamily="2" charset="-128"/>
              </a:rPr>
              <a:t>转换</a:t>
            </a:r>
            <a:r>
              <a:rPr sz="2000" spc="-100" dirty="0" err="1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 err="1">
                <a:latin typeface="Heiti SC"/>
                <a:cs typeface="Heiti SC"/>
              </a:rPr>
              <a:t>代码分析</a:t>
            </a:r>
            <a:endParaRPr sz="20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963776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324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5226" y="1996859"/>
            <a:ext cx="52755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深入理解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语言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376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  <p:extLst>
      <p:ext uri="{BB962C8B-B14F-4D97-AF65-F5344CB8AC3E}">
        <p14:creationId xmlns:p14="http://schemas.microsoft.com/office/powerpoint/2010/main" val="4106485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2136" y="1670226"/>
            <a:ext cx="2580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计算机技术的演进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编程语言的多样初心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语言的特点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超级语</a:t>
            </a:r>
            <a:r>
              <a:rPr sz="2000" b="1" spc="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的诞生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518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9585" y="2303830"/>
            <a:ext cx="4088129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</a:t>
            </a:r>
          </a:p>
        </p:txBody>
      </p:sp>
    </p:spTree>
    <p:extLst>
      <p:ext uri="{BB962C8B-B14F-4D97-AF65-F5344CB8AC3E}">
        <p14:creationId xmlns:p14="http://schemas.microsoft.com/office/powerpoint/2010/main" val="2964774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60" y="2134107"/>
            <a:ext cx="2141092" cy="23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51202"/>
            <a:ext cx="3638086" cy="19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/>
          <p:nvPr/>
        </p:nvSpPr>
        <p:spPr>
          <a:xfrm>
            <a:off x="2419350" y="1931704"/>
            <a:ext cx="2658110" cy="381000"/>
          </a:xfrm>
          <a:custGeom>
            <a:avLst/>
            <a:gdLst/>
            <a:ahLst/>
            <a:cxnLst/>
            <a:rect l="l" t="t" r="r" b="b"/>
            <a:pathLst>
              <a:path w="2658110" h="381000">
                <a:moveTo>
                  <a:pt x="0" y="380965"/>
                </a:moveTo>
                <a:lnTo>
                  <a:pt x="59988" y="336705"/>
                </a:lnTo>
                <a:lnTo>
                  <a:pt x="121445" y="292978"/>
                </a:lnTo>
                <a:lnTo>
                  <a:pt x="153181" y="271481"/>
                </a:lnTo>
                <a:lnTo>
                  <a:pt x="185833" y="250317"/>
                </a:lnTo>
                <a:lnTo>
                  <a:pt x="219583" y="229552"/>
                </a:lnTo>
                <a:lnTo>
                  <a:pt x="254613" y="209253"/>
                </a:lnTo>
                <a:lnTo>
                  <a:pt x="291107" y="189487"/>
                </a:lnTo>
                <a:lnTo>
                  <a:pt x="329247" y="170320"/>
                </a:lnTo>
                <a:lnTo>
                  <a:pt x="369216" y="151819"/>
                </a:lnTo>
                <a:lnTo>
                  <a:pt x="411196" y="134050"/>
                </a:lnTo>
                <a:lnTo>
                  <a:pt x="455370" y="117080"/>
                </a:lnTo>
                <a:lnTo>
                  <a:pt x="501922" y="100975"/>
                </a:lnTo>
                <a:lnTo>
                  <a:pt x="551033" y="85803"/>
                </a:lnTo>
                <a:lnTo>
                  <a:pt x="602886" y="71630"/>
                </a:lnTo>
                <a:lnTo>
                  <a:pt x="657664" y="58521"/>
                </a:lnTo>
                <a:lnTo>
                  <a:pt x="715550" y="46545"/>
                </a:lnTo>
                <a:lnTo>
                  <a:pt x="776725" y="35767"/>
                </a:lnTo>
                <a:lnTo>
                  <a:pt x="841375" y="26254"/>
                </a:lnTo>
                <a:lnTo>
                  <a:pt x="914512" y="18242"/>
                </a:lnTo>
                <a:lnTo>
                  <a:pt x="999879" y="11873"/>
                </a:lnTo>
                <a:lnTo>
                  <a:pt x="1095748" y="7013"/>
                </a:lnTo>
                <a:lnTo>
                  <a:pt x="1200391" y="3528"/>
                </a:lnTo>
                <a:lnTo>
                  <a:pt x="1312080" y="1287"/>
                </a:lnTo>
                <a:lnTo>
                  <a:pt x="1429087" y="155"/>
                </a:lnTo>
                <a:lnTo>
                  <a:pt x="1549683" y="0"/>
                </a:lnTo>
                <a:lnTo>
                  <a:pt x="1672141" y="687"/>
                </a:lnTo>
                <a:lnTo>
                  <a:pt x="1794733" y="2086"/>
                </a:lnTo>
                <a:lnTo>
                  <a:pt x="1915731" y="4061"/>
                </a:lnTo>
                <a:lnTo>
                  <a:pt x="2033406" y="6480"/>
                </a:lnTo>
                <a:lnTo>
                  <a:pt x="2146031" y="9210"/>
                </a:lnTo>
                <a:lnTo>
                  <a:pt x="2251878" y="12117"/>
                </a:lnTo>
                <a:lnTo>
                  <a:pt x="2349218" y="15069"/>
                </a:lnTo>
                <a:lnTo>
                  <a:pt x="2436324" y="17932"/>
                </a:lnTo>
                <a:lnTo>
                  <a:pt x="2511467" y="20573"/>
                </a:lnTo>
                <a:lnTo>
                  <a:pt x="2572920" y="22859"/>
                </a:lnTo>
                <a:lnTo>
                  <a:pt x="2618954" y="24656"/>
                </a:lnTo>
                <a:lnTo>
                  <a:pt x="2647842" y="25832"/>
                </a:lnTo>
                <a:lnTo>
                  <a:pt x="2657855" y="26254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8091" y="2195322"/>
            <a:ext cx="956310" cy="889000"/>
          </a:xfrm>
          <a:custGeom>
            <a:avLst/>
            <a:gdLst/>
            <a:ahLst/>
            <a:cxnLst/>
            <a:rect l="l" t="t" r="r" b="b"/>
            <a:pathLst>
              <a:path w="956310" h="889000">
                <a:moveTo>
                  <a:pt x="171450" y="0"/>
                </a:moveTo>
                <a:lnTo>
                  <a:pt x="133163" y="7582"/>
                </a:lnTo>
                <a:lnTo>
                  <a:pt x="96612" y="28735"/>
                </a:lnTo>
                <a:lnTo>
                  <a:pt x="63532" y="61066"/>
                </a:lnTo>
                <a:lnTo>
                  <a:pt x="35661" y="102184"/>
                </a:lnTo>
                <a:lnTo>
                  <a:pt x="14733" y="149697"/>
                </a:lnTo>
                <a:lnTo>
                  <a:pt x="2486" y="201213"/>
                </a:lnTo>
                <a:lnTo>
                  <a:pt x="0" y="236600"/>
                </a:lnTo>
                <a:lnTo>
                  <a:pt x="1762" y="254321"/>
                </a:lnTo>
                <a:lnTo>
                  <a:pt x="26769" y="306597"/>
                </a:lnTo>
                <a:lnTo>
                  <a:pt x="58080" y="339821"/>
                </a:lnTo>
                <a:lnTo>
                  <a:pt x="99429" y="370918"/>
                </a:lnTo>
                <a:lnTo>
                  <a:pt x="149383" y="399176"/>
                </a:lnTo>
                <a:lnTo>
                  <a:pt x="206508" y="423888"/>
                </a:lnTo>
                <a:lnTo>
                  <a:pt x="269368" y="444343"/>
                </a:lnTo>
                <a:lnTo>
                  <a:pt x="336531" y="459832"/>
                </a:lnTo>
                <a:lnTo>
                  <a:pt x="406562" y="469646"/>
                </a:lnTo>
                <a:lnTo>
                  <a:pt x="478028" y="473075"/>
                </a:lnTo>
                <a:lnTo>
                  <a:pt x="513868" y="474607"/>
                </a:lnTo>
                <a:lnTo>
                  <a:pt x="584826" y="486398"/>
                </a:lnTo>
                <a:lnTo>
                  <a:pt x="653627" y="508785"/>
                </a:lnTo>
                <a:lnTo>
                  <a:pt x="718837" y="540522"/>
                </a:lnTo>
                <a:lnTo>
                  <a:pt x="779022" y="580363"/>
                </a:lnTo>
                <a:lnTo>
                  <a:pt x="832750" y="627060"/>
                </a:lnTo>
                <a:lnTo>
                  <a:pt x="878587" y="679366"/>
                </a:lnTo>
                <a:lnTo>
                  <a:pt x="915100" y="736036"/>
                </a:lnTo>
                <a:lnTo>
                  <a:pt x="940855" y="795822"/>
                </a:lnTo>
                <a:lnTo>
                  <a:pt x="954420" y="857479"/>
                </a:lnTo>
                <a:lnTo>
                  <a:pt x="956183" y="888619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0633" y="3673092"/>
            <a:ext cx="338137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194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245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r>
              <a:rPr sz="2100" spc="25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(3</a:t>
            </a:r>
            <a:r>
              <a:rPr sz="2100" b="1" spc="135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100" b="1" dirty="0">
                <a:solidFill>
                  <a:srgbClr val="006FC0"/>
                </a:solidFill>
                <a:latin typeface="Heiti SC"/>
                <a:cs typeface="Heiti SC"/>
              </a:rPr>
              <a:t>年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410" rIns="0" bIns="0" rtlCol="0">
            <a:spAutoFit/>
          </a:bodyPr>
          <a:lstStyle/>
          <a:p>
            <a:pPr marL="5699125">
              <a:lnSpc>
                <a:spcPct val="10000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 dirty="0">
              <a:latin typeface="Arial"/>
              <a:cs typeface="Arial"/>
            </a:endParaRPr>
          </a:p>
          <a:p>
            <a:pPr marL="5699125">
              <a:lnSpc>
                <a:spcPts val="2330"/>
              </a:lnSpc>
              <a:spcBef>
                <a:spcPts val="1370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100" spc="150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  <a:p>
            <a:pPr marL="2537460">
              <a:lnSpc>
                <a:spcPts val="269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 dirty="0">
              <a:latin typeface="Arial"/>
              <a:cs typeface="Arial"/>
            </a:endParaRPr>
          </a:p>
          <a:p>
            <a:pPr marL="2562225">
              <a:lnSpc>
                <a:spcPct val="100000"/>
              </a:lnSpc>
              <a:spcBef>
                <a:spcPts val="1295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(2</a:t>
            </a:r>
            <a:r>
              <a:rPr sz="2100" spc="135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8911" y="3367267"/>
            <a:ext cx="162687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36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00431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6316" y="4195764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1946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4046" y="4212898"/>
            <a:ext cx="16256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计算能力问题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836" y="3384803"/>
            <a:ext cx="16579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6298" y="3397304"/>
            <a:ext cx="18923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9717" y="2115625"/>
            <a:ext cx="3390900" cy="76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5025">
              <a:lnSpc>
                <a:spcPct val="100000"/>
              </a:lnSpc>
            </a:pPr>
            <a:r>
              <a:rPr sz="2000" b="1" dirty="0">
                <a:solidFill>
                  <a:srgbClr val="C00000"/>
                </a:solidFill>
                <a:latin typeface="Heiti SC"/>
                <a:cs typeface="Heiti SC"/>
              </a:rPr>
              <a:t>新计算时代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4379" y="1785801"/>
            <a:ext cx="16275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77388" y="4189733"/>
            <a:ext cx="24257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36" y="2574533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836" y="1763765"/>
            <a:ext cx="9086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2017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9730" y="3397304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交互问题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9730" y="2591362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数据问题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6855" y="1785801"/>
            <a:ext cx="13608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人类的问题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7353" y="1965198"/>
            <a:ext cx="2086610" cy="553720"/>
          </a:xfrm>
          <a:custGeom>
            <a:avLst/>
            <a:gdLst/>
            <a:ahLst/>
            <a:cxnLst/>
            <a:rect l="l" t="t" r="r" b="b"/>
            <a:pathLst>
              <a:path w="2086609" h="553719">
                <a:moveTo>
                  <a:pt x="0" y="276606"/>
                </a:moveTo>
                <a:lnTo>
                  <a:pt x="13655" y="231735"/>
                </a:lnTo>
                <a:lnTo>
                  <a:pt x="53187" y="189171"/>
                </a:lnTo>
                <a:lnTo>
                  <a:pt x="116448" y="149482"/>
                </a:lnTo>
                <a:lnTo>
                  <a:pt x="156306" y="130894"/>
                </a:lnTo>
                <a:lnTo>
                  <a:pt x="201289" y="113239"/>
                </a:lnTo>
                <a:lnTo>
                  <a:pt x="251131" y="96587"/>
                </a:lnTo>
                <a:lnTo>
                  <a:pt x="305562" y="81010"/>
                </a:lnTo>
                <a:lnTo>
                  <a:pt x="364313" y="66578"/>
                </a:lnTo>
                <a:lnTo>
                  <a:pt x="427116" y="53364"/>
                </a:lnTo>
                <a:lnTo>
                  <a:pt x="493702" y="41438"/>
                </a:lnTo>
                <a:lnTo>
                  <a:pt x="563803" y="30871"/>
                </a:lnTo>
                <a:lnTo>
                  <a:pt x="637151" y="21734"/>
                </a:lnTo>
                <a:lnTo>
                  <a:pt x="713475" y="14100"/>
                </a:lnTo>
                <a:lnTo>
                  <a:pt x="792509" y="8038"/>
                </a:lnTo>
                <a:lnTo>
                  <a:pt x="873983" y="3619"/>
                </a:lnTo>
                <a:lnTo>
                  <a:pt x="957629" y="916"/>
                </a:lnTo>
                <a:lnTo>
                  <a:pt x="1043178" y="0"/>
                </a:lnTo>
                <a:lnTo>
                  <a:pt x="1128726" y="916"/>
                </a:lnTo>
                <a:lnTo>
                  <a:pt x="1212372" y="3619"/>
                </a:lnTo>
                <a:lnTo>
                  <a:pt x="1293846" y="8038"/>
                </a:lnTo>
                <a:lnTo>
                  <a:pt x="1372880" y="14100"/>
                </a:lnTo>
                <a:lnTo>
                  <a:pt x="1449204" y="21734"/>
                </a:lnTo>
                <a:lnTo>
                  <a:pt x="1522552" y="30871"/>
                </a:lnTo>
                <a:lnTo>
                  <a:pt x="1592653" y="41438"/>
                </a:lnTo>
                <a:lnTo>
                  <a:pt x="1659239" y="53364"/>
                </a:lnTo>
                <a:lnTo>
                  <a:pt x="1722042" y="66578"/>
                </a:lnTo>
                <a:lnTo>
                  <a:pt x="1780794" y="81010"/>
                </a:lnTo>
                <a:lnTo>
                  <a:pt x="1835224" y="96587"/>
                </a:lnTo>
                <a:lnTo>
                  <a:pt x="1885066" y="113239"/>
                </a:lnTo>
                <a:lnTo>
                  <a:pt x="1930049" y="130894"/>
                </a:lnTo>
                <a:lnTo>
                  <a:pt x="1969907" y="149482"/>
                </a:lnTo>
                <a:lnTo>
                  <a:pt x="2004369" y="168931"/>
                </a:lnTo>
                <a:lnTo>
                  <a:pt x="2056035" y="210129"/>
                </a:lnTo>
                <a:lnTo>
                  <a:pt x="2082897" y="253917"/>
                </a:lnTo>
                <a:lnTo>
                  <a:pt x="2086355" y="276606"/>
                </a:lnTo>
                <a:lnTo>
                  <a:pt x="2082897" y="299294"/>
                </a:lnTo>
                <a:lnTo>
                  <a:pt x="2056035" y="343082"/>
                </a:lnTo>
                <a:lnTo>
                  <a:pt x="2004369" y="384280"/>
                </a:lnTo>
                <a:lnTo>
                  <a:pt x="1969907" y="403729"/>
                </a:lnTo>
                <a:lnTo>
                  <a:pt x="1930049" y="422317"/>
                </a:lnTo>
                <a:lnTo>
                  <a:pt x="1885066" y="439972"/>
                </a:lnTo>
                <a:lnTo>
                  <a:pt x="1835224" y="456624"/>
                </a:lnTo>
                <a:lnTo>
                  <a:pt x="1780794" y="472201"/>
                </a:lnTo>
                <a:lnTo>
                  <a:pt x="1722042" y="486633"/>
                </a:lnTo>
                <a:lnTo>
                  <a:pt x="1659239" y="499847"/>
                </a:lnTo>
                <a:lnTo>
                  <a:pt x="1592653" y="511773"/>
                </a:lnTo>
                <a:lnTo>
                  <a:pt x="1522552" y="522340"/>
                </a:lnTo>
                <a:lnTo>
                  <a:pt x="1449204" y="531477"/>
                </a:lnTo>
                <a:lnTo>
                  <a:pt x="1372880" y="539111"/>
                </a:lnTo>
                <a:lnTo>
                  <a:pt x="1293846" y="545173"/>
                </a:lnTo>
                <a:lnTo>
                  <a:pt x="1212372" y="549592"/>
                </a:lnTo>
                <a:lnTo>
                  <a:pt x="1128726" y="552295"/>
                </a:lnTo>
                <a:lnTo>
                  <a:pt x="1043178" y="553212"/>
                </a:lnTo>
                <a:lnTo>
                  <a:pt x="957629" y="552295"/>
                </a:lnTo>
                <a:lnTo>
                  <a:pt x="873983" y="549592"/>
                </a:lnTo>
                <a:lnTo>
                  <a:pt x="792509" y="545173"/>
                </a:lnTo>
                <a:lnTo>
                  <a:pt x="713475" y="539111"/>
                </a:lnTo>
                <a:lnTo>
                  <a:pt x="637151" y="531477"/>
                </a:lnTo>
                <a:lnTo>
                  <a:pt x="563803" y="522340"/>
                </a:lnTo>
                <a:lnTo>
                  <a:pt x="493702" y="511773"/>
                </a:lnTo>
                <a:lnTo>
                  <a:pt x="427116" y="499847"/>
                </a:lnTo>
                <a:lnTo>
                  <a:pt x="364313" y="486633"/>
                </a:lnTo>
                <a:lnTo>
                  <a:pt x="305562" y="472201"/>
                </a:lnTo>
                <a:lnTo>
                  <a:pt x="251131" y="456624"/>
                </a:lnTo>
                <a:lnTo>
                  <a:pt x="201289" y="439972"/>
                </a:lnTo>
                <a:lnTo>
                  <a:pt x="156306" y="422317"/>
                </a:lnTo>
                <a:lnTo>
                  <a:pt x="116448" y="403729"/>
                </a:lnTo>
                <a:lnTo>
                  <a:pt x="81986" y="384280"/>
                </a:lnTo>
                <a:lnTo>
                  <a:pt x="30320" y="343082"/>
                </a:lnTo>
                <a:lnTo>
                  <a:pt x="3458" y="299294"/>
                </a:lnTo>
                <a:lnTo>
                  <a:pt x="0" y="276606"/>
                </a:lnTo>
                <a:close/>
              </a:path>
            </a:pathLst>
          </a:custGeom>
          <a:ln w="3505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4121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5077" y="2303830"/>
            <a:ext cx="4596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编程语言的多样初心</a:t>
            </a:r>
          </a:p>
        </p:txBody>
      </p:sp>
    </p:spTree>
    <p:extLst>
      <p:ext uri="{BB962C8B-B14F-4D97-AF65-F5344CB8AC3E}">
        <p14:creationId xmlns:p14="http://schemas.microsoft.com/office/powerpoint/2010/main" val="267753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编程语言有哪些？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667" y="1782082"/>
            <a:ext cx="7239000" cy="275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  <a:tabLst>
                <a:tab pos="4110990" algn="l"/>
              </a:tabLst>
            </a:pP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35" dirty="0">
                <a:latin typeface="Arial"/>
                <a:cs typeface="Arial"/>
              </a:rPr>
              <a:t>i</a:t>
            </a:r>
            <a:r>
              <a:rPr sz="2000" b="1" spc="-25" dirty="0">
                <a:latin typeface="Arial"/>
                <a:cs typeface="Arial"/>
              </a:rPr>
              <a:t>c,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C</a:t>
            </a:r>
            <a:r>
              <a:rPr sz="2000" b="1" spc="135" dirty="0">
                <a:latin typeface="Arial"/>
                <a:cs typeface="Arial"/>
              </a:rPr>
              <a:t>+</a:t>
            </a:r>
            <a:r>
              <a:rPr sz="2000" b="1" spc="265" dirty="0">
                <a:latin typeface="Arial"/>
                <a:cs typeface="Arial"/>
              </a:rPr>
              <a:t>+</a:t>
            </a:r>
            <a:r>
              <a:rPr sz="2000" b="1" spc="125" dirty="0">
                <a:latin typeface="Arial"/>
                <a:cs typeface="Arial"/>
              </a:rPr>
              <a:t>,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C#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spc="-90" dirty="0">
                <a:latin typeface="Arial"/>
                <a:cs typeface="Arial"/>
              </a:rPr>
              <a:t>S</a:t>
            </a:r>
            <a:r>
              <a:rPr sz="2000" b="1" spc="-50" dirty="0">
                <a:latin typeface="Arial"/>
                <a:cs typeface="Arial"/>
              </a:rPr>
              <a:t>S,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Fo</a:t>
            </a:r>
            <a:r>
              <a:rPr sz="2000" b="1" spc="75" dirty="0">
                <a:latin typeface="Arial"/>
                <a:cs typeface="Arial"/>
              </a:rPr>
              <a:t>r</a:t>
            </a:r>
            <a:r>
              <a:rPr sz="2000" b="1" spc="80" dirty="0">
                <a:latin typeface="Arial"/>
                <a:cs typeface="Arial"/>
              </a:rPr>
              <a:t>tr</a:t>
            </a:r>
            <a:r>
              <a:rPr sz="2000" b="1" spc="140" dirty="0">
                <a:latin typeface="Arial"/>
                <a:cs typeface="Arial"/>
              </a:rPr>
              <a:t>a</a:t>
            </a:r>
            <a:r>
              <a:rPr sz="2000" b="1" spc="55" dirty="0">
                <a:latin typeface="Arial"/>
                <a:cs typeface="Arial"/>
              </a:rPr>
              <a:t>n,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5" dirty="0">
                <a:latin typeface="Arial"/>
                <a:cs typeface="Arial"/>
              </a:rPr>
              <a:t>G</a:t>
            </a:r>
            <a:r>
              <a:rPr sz="2000" b="1" spc="85" dirty="0">
                <a:latin typeface="Arial"/>
                <a:cs typeface="Arial"/>
              </a:rPr>
              <a:t>o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H</a:t>
            </a:r>
            <a:r>
              <a:rPr sz="2000" b="1" spc="125" dirty="0">
                <a:latin typeface="Arial"/>
                <a:cs typeface="Arial"/>
              </a:rPr>
              <a:t>T</a:t>
            </a:r>
            <a:r>
              <a:rPr sz="2000" b="1" spc="130" dirty="0">
                <a:latin typeface="Arial"/>
                <a:cs typeface="Arial"/>
              </a:rPr>
              <a:t>ML</a:t>
            </a:r>
            <a:r>
              <a:rPr sz="2000" b="1" spc="5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5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v</a:t>
            </a:r>
            <a:r>
              <a:rPr sz="2000" b="1" spc="40" dirty="0">
                <a:latin typeface="Arial"/>
                <a:cs typeface="Arial"/>
              </a:rPr>
              <a:t>a,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60" dirty="0">
                <a:latin typeface="Arial"/>
                <a:cs typeface="Arial"/>
              </a:rPr>
              <a:t>a</a:t>
            </a:r>
            <a:r>
              <a:rPr sz="2000" b="1" spc="30" dirty="0">
                <a:latin typeface="Arial"/>
                <a:cs typeface="Arial"/>
              </a:rPr>
              <a:t>v</a:t>
            </a:r>
            <a:r>
              <a:rPr sz="2000" b="1" spc="50" dirty="0">
                <a:latin typeface="Arial"/>
                <a:cs typeface="Arial"/>
              </a:rPr>
              <a:t>a</a:t>
            </a:r>
            <a:r>
              <a:rPr sz="2000" b="1" spc="-40" dirty="0">
                <a:latin typeface="Arial"/>
                <a:cs typeface="Arial"/>
              </a:rPr>
              <a:t>Sc</a:t>
            </a:r>
            <a:r>
              <a:rPr sz="2000" b="1" spc="-20" dirty="0">
                <a:latin typeface="Arial"/>
                <a:cs typeface="Arial"/>
              </a:rPr>
              <a:t>r</a:t>
            </a:r>
            <a:r>
              <a:rPr sz="2000" b="1" spc="50" dirty="0">
                <a:latin typeface="Arial"/>
                <a:cs typeface="Arial"/>
              </a:rPr>
              <a:t>i</a:t>
            </a:r>
            <a:r>
              <a:rPr sz="2000" b="1" spc="105" dirty="0">
                <a:latin typeface="Arial"/>
                <a:cs typeface="Arial"/>
              </a:rPr>
              <a:t>p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-25" dirty="0">
                <a:latin typeface="Arial"/>
                <a:cs typeface="Arial"/>
              </a:rPr>
              <a:t>i</a:t>
            </a:r>
            <a:r>
              <a:rPr sz="2000" b="1" spc="-5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p,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80" dirty="0">
                <a:latin typeface="Arial"/>
                <a:cs typeface="Arial"/>
              </a:rPr>
              <a:t>u</a:t>
            </a:r>
            <a:r>
              <a:rPr sz="2000" b="1" spc="7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35" dirty="0">
                <a:latin typeface="Arial"/>
                <a:cs typeface="Arial"/>
              </a:rPr>
              <a:t>Matla</a:t>
            </a:r>
            <a:r>
              <a:rPr sz="2000" b="1" spc="175" dirty="0">
                <a:latin typeface="Arial"/>
                <a:cs typeface="Arial"/>
              </a:rPr>
              <a:t>b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Obj</a:t>
            </a:r>
            <a:r>
              <a:rPr sz="2000" b="1" spc="80" dirty="0">
                <a:latin typeface="Arial"/>
                <a:cs typeface="Arial"/>
              </a:rPr>
              <a:t>e</a:t>
            </a:r>
            <a:r>
              <a:rPr sz="2000" b="1" spc="55" dirty="0">
                <a:latin typeface="Arial"/>
                <a:cs typeface="Arial"/>
              </a:rPr>
              <a:t>ct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</a:t>
            </a:r>
            <a:r>
              <a:rPr sz="2000" b="1" spc="-40" dirty="0">
                <a:latin typeface="Arial"/>
                <a:cs typeface="Arial"/>
              </a:rPr>
              <a:t>as</a:t>
            </a:r>
            <a:r>
              <a:rPr sz="2000" b="1" spc="-50" dirty="0">
                <a:latin typeface="Arial"/>
                <a:cs typeface="Arial"/>
              </a:rPr>
              <a:t>c</a:t>
            </a:r>
            <a:r>
              <a:rPr sz="2000" b="1" spc="40" dirty="0">
                <a:latin typeface="Arial"/>
                <a:cs typeface="Arial"/>
              </a:rPr>
              <a:t>al,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75" dirty="0">
                <a:latin typeface="Arial"/>
                <a:cs typeface="Arial"/>
              </a:rPr>
              <a:t>P</a:t>
            </a:r>
            <a:r>
              <a:rPr sz="2000" b="1" spc="55" dirty="0">
                <a:latin typeface="Arial"/>
                <a:cs typeface="Arial"/>
              </a:rPr>
              <a:t>erl,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P</a:t>
            </a:r>
            <a:r>
              <a:rPr sz="2000" b="1" spc="215" dirty="0">
                <a:latin typeface="Arial"/>
                <a:cs typeface="Arial"/>
              </a:rPr>
              <a:t>H</a:t>
            </a:r>
            <a:r>
              <a:rPr sz="2000" b="1" spc="-375" dirty="0">
                <a:latin typeface="Arial"/>
                <a:cs typeface="Arial"/>
              </a:rPr>
              <a:t>P</a:t>
            </a:r>
            <a:r>
              <a:rPr sz="2000" b="1" spc="2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468630" marR="513715" algn="ctr">
              <a:lnSpc>
                <a:spcPct val="202500"/>
              </a:lnSpc>
            </a:pPr>
            <a:r>
              <a:rPr sz="2000" b="1" spc="-80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15" dirty="0">
                <a:latin typeface="Arial"/>
                <a:cs typeface="Arial"/>
              </a:rPr>
              <a:t>tSc</a:t>
            </a:r>
            <a:r>
              <a:rPr sz="2000" b="1" spc="25" dirty="0">
                <a:latin typeface="Arial"/>
                <a:cs typeface="Arial"/>
              </a:rPr>
              <a:t>r</a:t>
            </a:r>
            <a:r>
              <a:rPr sz="2000" b="1" spc="90" dirty="0">
                <a:latin typeface="Arial"/>
                <a:cs typeface="Arial"/>
              </a:rPr>
              <a:t>ipt,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75" dirty="0">
                <a:latin typeface="Arial"/>
                <a:cs typeface="Arial"/>
              </a:rPr>
              <a:t>Python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Ru</a:t>
            </a:r>
            <a:r>
              <a:rPr sz="2000" b="1" spc="125" dirty="0">
                <a:latin typeface="Arial"/>
                <a:cs typeface="Arial"/>
              </a:rPr>
              <a:t>b</a:t>
            </a:r>
            <a:r>
              <a:rPr sz="2000" b="1" spc="-70" dirty="0">
                <a:latin typeface="Arial"/>
                <a:cs typeface="Arial"/>
              </a:rPr>
              <a:t>y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Scala,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SQ</a:t>
            </a:r>
            <a:r>
              <a:rPr sz="2000" b="1" spc="-50" dirty="0">
                <a:latin typeface="Arial"/>
                <a:cs typeface="Arial"/>
              </a:rPr>
              <a:t>L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S</a:t>
            </a:r>
            <a:r>
              <a:rPr sz="2000" b="1" spc="140" dirty="0">
                <a:latin typeface="Arial"/>
                <a:cs typeface="Arial"/>
              </a:rPr>
              <a:t>wi</a:t>
            </a:r>
            <a:r>
              <a:rPr sz="2000" b="1" spc="120" dirty="0">
                <a:latin typeface="Arial"/>
                <a:cs typeface="Arial"/>
              </a:rPr>
              <a:t>f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5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VB</a:t>
            </a:r>
            <a:r>
              <a:rPr sz="2000" b="1" spc="13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 </a:t>
            </a:r>
            <a:r>
              <a:rPr sz="2000" b="1" spc="80" dirty="0">
                <a:latin typeface="Arial"/>
                <a:cs typeface="Arial"/>
              </a:rPr>
              <a:t>VB.</a:t>
            </a:r>
            <a:r>
              <a:rPr sz="2000" b="1" spc="95" dirty="0">
                <a:latin typeface="Arial"/>
                <a:cs typeface="Arial"/>
              </a:rPr>
              <a:t>N</a:t>
            </a:r>
            <a:r>
              <a:rPr sz="2000" b="1" spc="-165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T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V</a:t>
            </a:r>
            <a:r>
              <a:rPr sz="2000" b="1" spc="85" dirty="0">
                <a:latin typeface="Arial"/>
                <a:cs typeface="Arial"/>
              </a:rPr>
              <a:t>e</a:t>
            </a:r>
            <a:r>
              <a:rPr sz="2000" b="1" spc="65" dirty="0">
                <a:latin typeface="Arial"/>
                <a:cs typeface="Arial"/>
              </a:rPr>
              <a:t>r</a:t>
            </a:r>
            <a:r>
              <a:rPr sz="2000" b="1" spc="70" dirty="0">
                <a:latin typeface="Arial"/>
                <a:cs typeface="Arial"/>
              </a:rPr>
              <a:t>ilo</a:t>
            </a:r>
            <a:r>
              <a:rPr sz="2000" b="1" spc="100" dirty="0">
                <a:latin typeface="Arial"/>
                <a:cs typeface="Arial"/>
              </a:rPr>
              <a:t>g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80" dirty="0">
                <a:latin typeface="Arial"/>
                <a:cs typeface="Arial"/>
              </a:rPr>
              <a:t>VHDL,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Vi</a:t>
            </a:r>
            <a:r>
              <a:rPr sz="2000" b="1" spc="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ua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Ba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ic </a:t>
            </a:r>
            <a:r>
              <a:rPr sz="2000" b="1" spc="25" dirty="0">
                <a:latin typeface="Heiti SC"/>
                <a:cs typeface="Heiti SC"/>
              </a:rPr>
              <a:t>编程语言，也是一个江</a:t>
            </a:r>
            <a:r>
              <a:rPr sz="2000" b="1" spc="5" dirty="0">
                <a:latin typeface="Heiti SC"/>
                <a:cs typeface="Heiti SC"/>
              </a:rPr>
              <a:t>湖</a:t>
            </a:r>
            <a:r>
              <a:rPr sz="2000" b="1" spc="2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884717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不同编程语言的初心和适用对象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716" y="4534233"/>
            <a:ext cx="815848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0" dirty="0">
                <a:latin typeface="Heiti SC"/>
                <a:cs typeface="Heiti SC"/>
              </a:rPr>
              <a:t>各编程语言所处历史时期和使命</a:t>
            </a:r>
            <a:r>
              <a:rPr sz="2000" b="1" spc="15" dirty="0">
                <a:latin typeface="Heiti SC"/>
                <a:cs typeface="Heiti SC"/>
              </a:rPr>
              <a:t>不</a:t>
            </a:r>
            <a:r>
              <a:rPr sz="2000" b="1" spc="30" dirty="0">
                <a:latin typeface="Heiti SC"/>
                <a:cs typeface="Heiti SC"/>
              </a:rPr>
              <a:t>同</a:t>
            </a:r>
            <a:r>
              <a:rPr sz="2000" b="1" spc="-5" dirty="0">
                <a:latin typeface="Heiti SC"/>
                <a:cs typeface="Heiti SC"/>
              </a:rPr>
              <a:t>，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spc="95" dirty="0">
                <a:latin typeface="Arial"/>
                <a:cs typeface="Arial"/>
              </a:rPr>
              <a:t>yth</a:t>
            </a:r>
            <a:r>
              <a:rPr sz="2000" b="1" spc="110" dirty="0">
                <a:latin typeface="Arial"/>
                <a:cs typeface="Arial"/>
              </a:rPr>
              <a:t>o</a:t>
            </a:r>
            <a:r>
              <a:rPr sz="2000" b="1" spc="80" dirty="0">
                <a:latin typeface="Arial"/>
                <a:cs typeface="Arial"/>
              </a:rPr>
              <a:t>n</a:t>
            </a:r>
            <a:r>
              <a:rPr sz="2000" b="1" spc="25" dirty="0">
                <a:latin typeface="Heiti SC"/>
                <a:cs typeface="Heiti SC"/>
              </a:rPr>
              <a:t>是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计算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时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代演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进</a:t>
            </a:r>
            <a:r>
              <a:rPr sz="2000" b="1" spc="15" dirty="0">
                <a:latin typeface="Heiti SC"/>
                <a:cs typeface="Heiti SC"/>
              </a:rPr>
              <a:t>的</a:t>
            </a:r>
            <a:r>
              <a:rPr sz="2000" b="1" spc="30" dirty="0">
                <a:latin typeface="Heiti SC"/>
                <a:cs typeface="Heiti SC"/>
              </a:rPr>
              <a:t>选择！</a:t>
            </a:r>
            <a:endParaRPr sz="2000">
              <a:latin typeface="Heiti SC"/>
              <a:cs typeface="Heiti SC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9399" y="1613153"/>
          <a:ext cx="8472461" cy="2635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0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编程语言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学习内容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9626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语言本质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解决问题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适用对象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指针、内存、数据类型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理解计算机系统结构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性能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3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对象、跨平台、运行时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跨平台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软件类专业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C++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对象、多态、继承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大规模程序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1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VB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对象、按钮、文本框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973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理解交互逻辑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桌面应用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不确定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Pyt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编程逻辑、第三方库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理解问题求解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各类问题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所有专业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FA0938D-5133-C042-A9E7-F4807DE5D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438150"/>
            <a:ext cx="5943600" cy="35296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1E236B5-34C9-EB47-A523-3E03C63856F8}"/>
              </a:ext>
            </a:extLst>
          </p:cNvPr>
          <p:cNvSpPr txBox="1"/>
          <p:nvPr/>
        </p:nvSpPr>
        <p:spPr>
          <a:xfrm>
            <a:off x="5867400" y="416225"/>
            <a:ext cx="3124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5" dirty="0">
                <a:solidFill>
                  <a:schemeClr val="accent6">
                    <a:lumMod val="7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程序的格式框架</a:t>
            </a:r>
            <a:endParaRPr lang="en-US" altLang="zh-CN" sz="1400" b="1" spc="-5" dirty="0">
              <a:solidFill>
                <a:schemeClr val="accent6">
                  <a:lumMod val="7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代码高亮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缩进（单层，多层）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注释（单行，多行）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chemeClr val="accent6">
                    <a:lumMod val="7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命名与保留字</a:t>
            </a:r>
            <a:endParaRPr lang="en-US" altLang="zh-CN" sz="1400" b="1" spc="-5" dirty="0">
              <a:solidFill>
                <a:schemeClr val="accent6">
                  <a:lumMod val="7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变量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chemeClr val="accent6">
                    <a:lumMod val="7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数据类型</a:t>
            </a:r>
            <a:endParaRPr lang="en-US" altLang="zh-CN" sz="1400" b="1" spc="-5" dirty="0">
              <a:solidFill>
                <a:schemeClr val="accent6">
                  <a:lumMod val="7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整数，浮点数，字符串，列表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chemeClr val="accent6">
                    <a:lumMod val="7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语句与函数</a:t>
            </a:r>
            <a:endParaRPr lang="en-US" altLang="zh-CN" sz="1400" b="1" spc="-5" dirty="0">
              <a:solidFill>
                <a:schemeClr val="accent6">
                  <a:lumMod val="7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赋值语句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分支语句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函数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en-US" altLang="zh-CN" sz="1400" b="1" spc="-5" dirty="0">
                <a:solidFill>
                  <a:schemeClr val="accent6">
                    <a:lumMod val="7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Python</a:t>
            </a:r>
            <a:r>
              <a:rPr lang="zh-CN" altLang="en-US" sz="1400" b="1" spc="-5" dirty="0">
                <a:solidFill>
                  <a:schemeClr val="accent6">
                    <a:lumMod val="7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程序的输入输出</a:t>
            </a:r>
            <a:endParaRPr lang="en-US" altLang="zh-CN" sz="1400" b="1" spc="-5" dirty="0">
              <a:solidFill>
                <a:srgbClr val="006FC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       </a:t>
            </a:r>
            <a:r>
              <a:rPr lang="en-US" altLang="zh-CN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input(),</a:t>
            </a:r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print(),</a:t>
            </a:r>
            <a:r>
              <a:rPr lang="zh-CN" altLang="en-US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1400" b="1" spc="-5" dirty="0" err="1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eval</a:t>
            </a:r>
            <a:r>
              <a:rPr lang="en-US" altLang="zh-CN" sz="1400" b="1" spc="-5" dirty="0">
                <a:solidFill>
                  <a:srgbClr val="006FC0"/>
                </a:solidFill>
                <a:latin typeface="Heiti SC Medium" pitchFamily="2" charset="-128"/>
                <a:ea typeface="Heiti SC Medium" pitchFamily="2" charset="-128"/>
              </a:rPr>
              <a:t>()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060">
              <a:lnSpc>
                <a:spcPct val="100000"/>
              </a:lnSpc>
            </a:pPr>
            <a:r>
              <a:rPr spc="110" dirty="0">
                <a:latin typeface="Arial"/>
                <a:cs typeface="Arial"/>
              </a:rPr>
              <a:t>2018</a:t>
            </a:r>
            <a:r>
              <a:rPr spc="-5" dirty="0">
                <a:latin typeface="Arial Unicode MS"/>
                <a:cs typeface="Arial Unicode MS"/>
              </a:rPr>
              <a:t>年以后的计</a:t>
            </a:r>
            <a:r>
              <a:rPr spc="5" dirty="0">
                <a:latin typeface="Arial Unicode MS"/>
                <a:cs typeface="Arial Unicode MS"/>
              </a:rPr>
              <a:t>算</a:t>
            </a:r>
            <a:r>
              <a:rPr spc="-5" dirty="0">
                <a:latin typeface="Arial Unicode MS"/>
                <a:cs typeface="Arial Unicode MS"/>
              </a:rPr>
              <a:t>环境</a:t>
            </a:r>
            <a:r>
              <a:rPr spc="-755" dirty="0">
                <a:latin typeface="Arial Unicode MS"/>
                <a:cs typeface="Arial Unicode MS"/>
              </a:rPr>
              <a:t>…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8283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sz="2450" spc="20" dirty="0">
                <a:solidFill>
                  <a:srgbClr val="000000"/>
                </a:solidFill>
              </a:rPr>
              <a:t>计算机性能不再是解决一般问题的瓶颈</a:t>
            </a:r>
            <a:endParaRPr sz="2450"/>
          </a:p>
          <a:p>
            <a:pPr marL="10160" marR="5080" indent="635" algn="ctr">
              <a:lnSpc>
                <a:spcPct val="202100"/>
              </a:lnSpc>
            </a:pPr>
            <a:r>
              <a:rPr sz="2450" spc="15" dirty="0">
                <a:solidFill>
                  <a:srgbClr val="000000"/>
                </a:solidFill>
              </a:rPr>
              <a:t>移动互联网广泛普及 </a:t>
            </a:r>
            <a:r>
              <a:rPr sz="2450" spc="20" dirty="0">
                <a:solidFill>
                  <a:srgbClr val="000000"/>
                </a:solidFill>
              </a:rPr>
              <a:t>大数据、云计算、物联网、信息安全、人工智</a:t>
            </a:r>
            <a:r>
              <a:rPr sz="2450" spc="25" dirty="0">
                <a:solidFill>
                  <a:srgbClr val="000000"/>
                </a:solidFill>
              </a:rPr>
              <a:t>能</a:t>
            </a:r>
            <a:r>
              <a:rPr sz="2450" spc="20" dirty="0">
                <a:solidFill>
                  <a:srgbClr val="000000"/>
                </a:solidFill>
              </a:rPr>
              <a:t>等需求</a:t>
            </a:r>
            <a:r>
              <a:rPr sz="2450" spc="25" dirty="0">
                <a:solidFill>
                  <a:srgbClr val="000000"/>
                </a:solidFill>
              </a:rPr>
              <a:t>爆</a:t>
            </a:r>
            <a:r>
              <a:rPr sz="2450" spc="20" dirty="0">
                <a:solidFill>
                  <a:srgbClr val="000000"/>
                </a:solidFill>
              </a:rPr>
              <a:t>发 解决日益增长的计算需求，用什么语言？</a:t>
            </a:r>
            <a:endParaRPr sz="2450"/>
          </a:p>
        </p:txBody>
      </p:sp>
    </p:spTree>
    <p:extLst>
      <p:ext uri="{BB962C8B-B14F-4D97-AF65-F5344CB8AC3E}">
        <p14:creationId xmlns:p14="http://schemas.microsoft.com/office/powerpoint/2010/main" val="1593067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2050" y="2303830"/>
            <a:ext cx="428244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语言的特点</a:t>
            </a:r>
          </a:p>
        </p:txBody>
      </p:sp>
    </p:spTree>
    <p:extLst>
      <p:ext uri="{BB962C8B-B14F-4D97-AF65-F5344CB8AC3E}">
        <p14:creationId xmlns:p14="http://schemas.microsoft.com/office/powerpoint/2010/main" val="4118269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510" y="1938205"/>
            <a:ext cx="32492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200" b="1" spc="6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2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200" b="1" spc="-5" dirty="0">
                <a:solidFill>
                  <a:srgbClr val="006FC0"/>
                </a:solidFill>
                <a:latin typeface="Heiti SC"/>
                <a:cs typeface="Heiti SC"/>
              </a:rPr>
              <a:t>语言是通用语言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750" y="2561842"/>
            <a:ext cx="348551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10" dirty="0">
                <a:latin typeface="Heiti SC"/>
                <a:cs typeface="Heiti SC"/>
              </a:rPr>
              <a:t>语言是脚本语言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语言是开源语言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语言是跨平台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5" dirty="0">
                <a:latin typeface="Heiti SC"/>
                <a:cs typeface="Heiti SC"/>
              </a:rPr>
              <a:t>语言</a:t>
            </a:r>
            <a:r>
              <a:rPr sz="2200" b="1" spc="-15" dirty="0">
                <a:latin typeface="Heiti SC"/>
                <a:cs typeface="Heiti SC"/>
              </a:rPr>
              <a:t>是</a:t>
            </a:r>
            <a:r>
              <a:rPr sz="2200" b="1" spc="-5" dirty="0">
                <a:latin typeface="Heiti SC"/>
                <a:cs typeface="Heiti SC"/>
              </a:rPr>
              <a:t>多模</a:t>
            </a:r>
            <a:r>
              <a:rPr sz="2200" b="1" spc="-15" dirty="0">
                <a:latin typeface="Heiti SC"/>
                <a:cs typeface="Heiti SC"/>
              </a:rPr>
              <a:t>型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8030" y="3008053"/>
            <a:ext cx="2781300" cy="181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200" b="1" spc="40" dirty="0">
                <a:latin typeface="Arial"/>
                <a:cs typeface="Arial"/>
              </a:rPr>
              <a:t>Gui</a:t>
            </a:r>
            <a:r>
              <a:rPr sz="2200" b="1" spc="55" dirty="0">
                <a:latin typeface="Arial"/>
                <a:cs typeface="Arial"/>
              </a:rPr>
              <a:t>d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00" b="1" spc="60" dirty="0">
                <a:latin typeface="Arial"/>
                <a:cs typeface="Arial"/>
              </a:rPr>
              <a:t>an</a:t>
            </a:r>
            <a:r>
              <a:rPr sz="2200" b="1" spc="55" dirty="0">
                <a:latin typeface="Arial"/>
                <a:cs typeface="Arial"/>
              </a:rPr>
              <a:t> </a:t>
            </a:r>
            <a:r>
              <a:rPr sz="2200" b="1" spc="-114" dirty="0">
                <a:latin typeface="Arial"/>
                <a:cs typeface="Arial"/>
              </a:rPr>
              <a:t>R</a:t>
            </a:r>
            <a:r>
              <a:rPr sz="2200" b="1" spc="15" dirty="0">
                <a:latin typeface="Arial"/>
                <a:cs typeface="Arial"/>
              </a:rPr>
              <a:t>ossum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语言创立者 </a:t>
            </a:r>
            <a:r>
              <a:rPr sz="2200" b="1" spc="130" dirty="0">
                <a:latin typeface="Arial"/>
                <a:cs typeface="Arial"/>
              </a:rPr>
              <a:t>2002</a:t>
            </a:r>
            <a:r>
              <a:rPr sz="2200" b="1" spc="-5" dirty="0">
                <a:latin typeface="Heiti SC"/>
                <a:cs typeface="Heiti SC"/>
              </a:rPr>
              <a:t>年，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75" dirty="0">
                <a:latin typeface="Arial"/>
                <a:cs typeface="Arial"/>
              </a:rPr>
              <a:t>h</a:t>
            </a:r>
            <a:r>
              <a:rPr sz="2200" b="1" spc="80" dirty="0">
                <a:latin typeface="Arial"/>
                <a:cs typeface="Arial"/>
              </a:rPr>
              <a:t>o</a:t>
            </a:r>
            <a:r>
              <a:rPr sz="2200" b="1" spc="85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2008</a:t>
            </a:r>
            <a:r>
              <a:rPr sz="2200" b="1" spc="-10" dirty="0">
                <a:latin typeface="Heiti SC"/>
                <a:cs typeface="Heiti SC"/>
              </a:rPr>
              <a:t>年，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80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3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5435" y="316991"/>
            <a:ext cx="2318004" cy="2502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276" y="416051"/>
            <a:ext cx="4277868" cy="1152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304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255775"/>
            <a:ext cx="3638086" cy="215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60" y="1358321"/>
            <a:ext cx="3678554" cy="358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" algn="ctr">
              <a:lnSpc>
                <a:spcPct val="100000"/>
              </a:lnSpc>
            </a:pPr>
            <a:r>
              <a:rPr sz="2800" b="1" spc="-5" dirty="0">
                <a:solidFill>
                  <a:srgbClr val="C00000"/>
                </a:solidFill>
                <a:latin typeface="Heiti SC"/>
                <a:cs typeface="Heiti SC"/>
              </a:rPr>
              <a:t>语法简洁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latin typeface="Arial"/>
                <a:cs typeface="Arial"/>
              </a:rPr>
              <a:t>•	</a:t>
            </a:r>
            <a:r>
              <a:rPr sz="2800" b="1" spc="-145" dirty="0">
                <a:latin typeface="Arial"/>
                <a:cs typeface="Arial"/>
              </a:rPr>
              <a:t>C</a:t>
            </a:r>
            <a:r>
              <a:rPr sz="2800" b="1" spc="-10" dirty="0">
                <a:latin typeface="Heiti SC"/>
                <a:cs typeface="Heiti SC"/>
              </a:rPr>
              <a:t>代码量</a:t>
            </a:r>
            <a:r>
              <a:rPr sz="2800" b="1" spc="-5" dirty="0">
                <a:latin typeface="Heiti SC"/>
                <a:cs typeface="Heiti SC"/>
              </a:rPr>
              <a:t>的</a:t>
            </a:r>
            <a:r>
              <a:rPr sz="2800" b="1" spc="150" dirty="0">
                <a:latin typeface="Arial"/>
                <a:cs typeface="Arial"/>
              </a:rPr>
              <a:t>10%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强制可读性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10" dirty="0">
                <a:solidFill>
                  <a:srgbClr val="7E7E7E"/>
                </a:solidFill>
                <a:latin typeface="Heiti SC"/>
                <a:cs typeface="Heiti SC"/>
              </a:rPr>
              <a:t>较少的底层语法元素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多种编程方式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支持中文字符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1339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258318" y="0"/>
                </a:moveTo>
                <a:lnTo>
                  <a:pt x="258318" y="72009"/>
                </a:lnTo>
                <a:lnTo>
                  <a:pt x="0" y="72009"/>
                </a:lnTo>
                <a:lnTo>
                  <a:pt x="0" y="216027"/>
                </a:lnTo>
                <a:lnTo>
                  <a:pt x="258318" y="216027"/>
                </a:lnTo>
                <a:lnTo>
                  <a:pt x="258318" y="288036"/>
                </a:lnTo>
                <a:lnTo>
                  <a:pt x="402336" y="144018"/>
                </a:lnTo>
                <a:lnTo>
                  <a:pt x="2583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8905" algn="ctr">
              <a:lnSpc>
                <a:spcPct val="100000"/>
              </a:lnSpc>
            </a:pPr>
            <a:r>
              <a:rPr spc="-5" dirty="0"/>
              <a:t>生态高产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•	</a:t>
            </a:r>
            <a:r>
              <a:rPr spc="270" dirty="0">
                <a:solidFill>
                  <a:srgbClr val="000000"/>
                </a:solidFill>
                <a:latin typeface="Arial"/>
                <a:cs typeface="Arial"/>
              </a:rPr>
              <a:t>&gt;15</a:t>
            </a:r>
            <a:r>
              <a:rPr spc="-5" dirty="0">
                <a:solidFill>
                  <a:srgbClr val="000000"/>
                </a:solidFill>
              </a:rPr>
              <a:t>万第三方库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快速增长的计算生态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10" dirty="0">
                <a:solidFill>
                  <a:srgbClr val="7E7E7E"/>
                </a:solidFill>
              </a:rPr>
              <a:t>避免重复造轮子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开放共享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跨操作系统平台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9782" y="1133094"/>
            <a:ext cx="2016760" cy="791210"/>
          </a:xfrm>
          <a:prstGeom prst="rect">
            <a:avLst/>
          </a:prstGeom>
          <a:solidFill>
            <a:srgbClr val="FDFDF9"/>
          </a:solidFill>
          <a:ln w="2286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ct val="100000"/>
              </a:lnSpc>
              <a:tabLst>
                <a:tab pos="1181100" algn="l"/>
              </a:tabLst>
            </a:pPr>
            <a:r>
              <a:rPr sz="2800" b="1" spc="135" dirty="0">
                <a:latin typeface="Arial"/>
                <a:cs typeface="Arial"/>
              </a:rPr>
              <a:t>10x	10x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7450" y="304352"/>
            <a:ext cx="42811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特点与优势</a:t>
            </a:r>
          </a:p>
        </p:txBody>
      </p:sp>
      <p:sp>
        <p:nvSpPr>
          <p:cNvPr id="10" name="object 10"/>
          <p:cNvSpPr/>
          <p:nvPr/>
        </p:nvSpPr>
        <p:spPr>
          <a:xfrm>
            <a:off x="5760720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144017" y="0"/>
                </a:moveTo>
                <a:lnTo>
                  <a:pt x="0" y="144018"/>
                </a:lnTo>
                <a:lnTo>
                  <a:pt x="144017" y="288036"/>
                </a:lnTo>
                <a:lnTo>
                  <a:pt x="144017" y="216027"/>
                </a:lnTo>
                <a:lnTo>
                  <a:pt x="402335" y="216027"/>
                </a:lnTo>
                <a:lnTo>
                  <a:pt x="402335" y="72009"/>
                </a:lnTo>
                <a:lnTo>
                  <a:pt x="144017" y="720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031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231" y="102107"/>
            <a:ext cx="8477250" cy="4973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23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380" y="370331"/>
            <a:ext cx="7525512" cy="4299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512" y="4731384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2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4029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800"/>
                </a:lnTo>
              </a:path>
            </a:pathLst>
          </a:custGeom>
          <a:ln w="53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512" y="309879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741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342"/>
                </a:lnTo>
              </a:path>
            </a:pathLst>
          </a:custGeom>
          <a:ln w="53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225" y="4678679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064" y="372109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25" y="363220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8718" y="371856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17741" y="4817641"/>
            <a:ext cx="20923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21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行代码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7082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3044" y="1347650"/>
            <a:ext cx="6937375" cy="334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4710">
              <a:lnSpc>
                <a:spcPct val="100000"/>
              </a:lnSpc>
            </a:pPr>
            <a:r>
              <a:rPr sz="3200" b="1" dirty="0">
                <a:solidFill>
                  <a:srgbClr val="C00000"/>
                </a:solidFill>
                <a:latin typeface="Heiti SC"/>
                <a:cs typeface="Heiti SC"/>
              </a:rPr>
              <a:t>人生苦短，我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学</a:t>
            </a:r>
            <a:r>
              <a:rPr sz="3200" b="1" spc="105" dirty="0">
                <a:solidFill>
                  <a:srgbClr val="C00000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280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45" dirty="0">
                <a:latin typeface="Arial"/>
                <a:cs typeface="Arial"/>
              </a:rPr>
              <a:t>C</a:t>
            </a:r>
            <a:r>
              <a:rPr sz="2400" b="1" spc="100" dirty="0">
                <a:latin typeface="Arial"/>
                <a:cs typeface="Arial"/>
              </a:rPr>
              <a:t>/</a:t>
            </a:r>
            <a:r>
              <a:rPr sz="2400" b="1" spc="245" dirty="0">
                <a:latin typeface="Arial"/>
                <a:cs typeface="Arial"/>
              </a:rPr>
              <a:t>C+</a:t>
            </a:r>
            <a:r>
              <a:rPr sz="2400" b="1" spc="229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-120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-120" dirty="0">
                <a:latin typeface="Arial"/>
                <a:cs typeface="Arial"/>
              </a:rPr>
              <a:t>C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J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10" dirty="0">
                <a:latin typeface="Arial"/>
                <a:cs typeface="Arial"/>
              </a:rPr>
              <a:t>v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dirty="0">
                <a:latin typeface="Heiti SC"/>
                <a:cs typeface="Heiti SC"/>
              </a:rPr>
              <a:t>：针对特定开发和岗位需求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HTML/</a:t>
            </a:r>
            <a:r>
              <a:rPr sz="2400" b="1" spc="180" dirty="0">
                <a:latin typeface="Arial"/>
                <a:cs typeface="Arial"/>
              </a:rPr>
              <a:t>C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170" dirty="0">
                <a:latin typeface="Arial"/>
                <a:cs typeface="Arial"/>
              </a:rPr>
              <a:t>S</a:t>
            </a:r>
            <a:r>
              <a:rPr sz="2400" b="1" spc="25" dirty="0">
                <a:latin typeface="Arial"/>
                <a:cs typeface="Arial"/>
              </a:rPr>
              <a:t>/J</a:t>
            </a:r>
            <a:r>
              <a:rPr sz="2400" b="1" spc="5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：不可替代的前端技术，全栈能力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其他语言：</a:t>
            </a:r>
            <a:r>
              <a:rPr sz="2400" b="1" spc="290" dirty="0">
                <a:latin typeface="Arial"/>
                <a:cs typeface="Arial"/>
              </a:rPr>
              <a:t>R</a:t>
            </a:r>
            <a:r>
              <a:rPr sz="2400" b="1" spc="114" dirty="0">
                <a:latin typeface="Arial"/>
                <a:cs typeface="Arial"/>
              </a:rPr>
              <a:t>/</a:t>
            </a:r>
            <a:r>
              <a:rPr sz="2400" b="1" spc="220" dirty="0">
                <a:latin typeface="Arial"/>
                <a:cs typeface="Arial"/>
              </a:rPr>
              <a:t>Go</a:t>
            </a:r>
            <a:r>
              <a:rPr sz="2400" b="1" spc="90" dirty="0">
                <a:latin typeface="Arial"/>
                <a:cs typeface="Arial"/>
              </a:rPr>
              <a:t>/</a:t>
            </a:r>
            <a:r>
              <a:rPr sz="2400" b="1" spc="46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at</a:t>
            </a:r>
            <a:r>
              <a:rPr sz="2400" b="1" spc="65" dirty="0">
                <a:latin typeface="Arial"/>
                <a:cs typeface="Arial"/>
              </a:rPr>
              <a:t>la</a:t>
            </a:r>
            <a:r>
              <a:rPr sz="2400" b="1" spc="10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等，特定领域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</p:spTree>
    <p:extLst>
      <p:ext uri="{BB962C8B-B14F-4D97-AF65-F5344CB8AC3E}">
        <p14:creationId xmlns:p14="http://schemas.microsoft.com/office/powerpoint/2010/main" val="3794548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6657" y="1442395"/>
            <a:ext cx="6253480" cy="290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是最高产的程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序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设计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语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言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及</a:t>
            </a:r>
            <a:r>
              <a:rPr sz="2800" b="1" spc="-105" dirty="0">
                <a:solidFill>
                  <a:srgbClr val="006FC0"/>
                </a:solidFill>
                <a:latin typeface="Heiti SC"/>
                <a:cs typeface="Heiti SC"/>
              </a:rPr>
              <a:t>……</a:t>
            </a:r>
            <a:endParaRPr sz="2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2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掌握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抽象并求解</a:t>
            </a:r>
            <a:r>
              <a:rPr sz="2400" b="1" dirty="0">
                <a:latin typeface="Heiti SC"/>
                <a:cs typeface="Heiti SC"/>
              </a:rPr>
              <a:t>计算问题综合能力的语言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了解产业界解决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复杂计算问</a:t>
            </a:r>
            <a:r>
              <a:rPr sz="2400" b="1" spc="-10" dirty="0">
                <a:solidFill>
                  <a:srgbClr val="C00000"/>
                </a:solidFill>
                <a:latin typeface="Heiti SC"/>
                <a:cs typeface="Heiti SC"/>
              </a:rPr>
              <a:t>题</a:t>
            </a:r>
            <a:r>
              <a:rPr sz="2400" b="1" dirty="0">
                <a:latin typeface="Heiti SC"/>
                <a:cs typeface="Heiti SC"/>
              </a:rPr>
              <a:t>方法的语言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享受利用编程</a:t>
            </a:r>
            <a:r>
              <a:rPr sz="2400" b="1" spc="-5" dirty="0">
                <a:solidFill>
                  <a:srgbClr val="C00000"/>
                </a:solidFill>
                <a:latin typeface="Heiti SC"/>
                <a:cs typeface="Heiti SC"/>
              </a:rPr>
              <a:t>将创新变为实现</a:t>
            </a:r>
            <a:r>
              <a:rPr sz="2400" b="1" dirty="0">
                <a:latin typeface="Heiti SC"/>
                <a:cs typeface="Heiti SC"/>
              </a:rPr>
              <a:t>乐趣的语言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008222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17052"/>
            <a:ext cx="5295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2064" y="1234112"/>
            <a:ext cx="694499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工具决定思维：关注工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具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变革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的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力量！</a:t>
            </a:r>
            <a:endParaRPr sz="32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708404"/>
            <a:ext cx="6480048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346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03677" y="2303830"/>
            <a:ext cx="413639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超级语言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的诞生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8441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35" cy="1186815"/>
          </a:xfrm>
          <a:custGeom>
            <a:avLst/>
            <a:gdLst/>
            <a:ahLst/>
            <a:cxnLst/>
            <a:rect l="l" t="t" r="r" b="b"/>
            <a:pathLst>
              <a:path w="2134235" h="1186814">
                <a:moveTo>
                  <a:pt x="386658" y="613945"/>
                </a:moveTo>
                <a:lnTo>
                  <a:pt x="361687" y="613945"/>
                </a:lnTo>
                <a:lnTo>
                  <a:pt x="312078" y="619025"/>
                </a:lnTo>
                <a:lnTo>
                  <a:pt x="262322" y="629185"/>
                </a:lnTo>
                <a:lnTo>
                  <a:pt x="249777" y="632995"/>
                </a:lnTo>
                <a:lnTo>
                  <a:pt x="237168" y="635535"/>
                </a:lnTo>
                <a:lnTo>
                  <a:pt x="224483" y="640615"/>
                </a:lnTo>
                <a:lnTo>
                  <a:pt x="211712" y="644425"/>
                </a:lnTo>
                <a:lnTo>
                  <a:pt x="198179" y="649505"/>
                </a:lnTo>
                <a:lnTo>
                  <a:pt x="160149" y="667285"/>
                </a:lnTo>
                <a:lnTo>
                  <a:pt x="125901" y="686335"/>
                </a:lnTo>
                <a:lnTo>
                  <a:pt x="95342" y="709195"/>
                </a:lnTo>
                <a:lnTo>
                  <a:pt x="60181" y="744755"/>
                </a:lnTo>
                <a:lnTo>
                  <a:pt x="31201" y="785395"/>
                </a:lnTo>
                <a:lnTo>
                  <a:pt x="11188" y="829845"/>
                </a:lnTo>
                <a:lnTo>
                  <a:pt x="1288" y="875565"/>
                </a:lnTo>
                <a:lnTo>
                  <a:pt x="0" y="898425"/>
                </a:lnTo>
                <a:lnTo>
                  <a:pt x="58" y="904775"/>
                </a:lnTo>
                <a:lnTo>
                  <a:pt x="4615" y="950495"/>
                </a:lnTo>
                <a:lnTo>
                  <a:pt x="14558" y="989865"/>
                </a:lnTo>
                <a:lnTo>
                  <a:pt x="23916" y="1015265"/>
                </a:lnTo>
                <a:lnTo>
                  <a:pt x="29151" y="1027965"/>
                </a:lnTo>
                <a:lnTo>
                  <a:pt x="34814" y="1039395"/>
                </a:lnTo>
                <a:lnTo>
                  <a:pt x="40907" y="1050825"/>
                </a:lnTo>
                <a:lnTo>
                  <a:pt x="47428" y="1060985"/>
                </a:lnTo>
                <a:lnTo>
                  <a:pt x="54379" y="1072415"/>
                </a:lnTo>
                <a:lnTo>
                  <a:pt x="61759" y="1082575"/>
                </a:lnTo>
                <a:lnTo>
                  <a:pt x="69567" y="1092735"/>
                </a:lnTo>
                <a:lnTo>
                  <a:pt x="77805" y="1101625"/>
                </a:lnTo>
                <a:lnTo>
                  <a:pt x="86471" y="1111785"/>
                </a:lnTo>
                <a:lnTo>
                  <a:pt x="119070" y="1139725"/>
                </a:lnTo>
                <a:lnTo>
                  <a:pt x="156953" y="1163855"/>
                </a:lnTo>
                <a:lnTo>
                  <a:pt x="198044" y="1179095"/>
                </a:lnTo>
                <a:lnTo>
                  <a:pt x="242406" y="1186715"/>
                </a:lnTo>
                <a:lnTo>
                  <a:pt x="290099" y="1186715"/>
                </a:lnTo>
                <a:lnTo>
                  <a:pt x="358981" y="1174015"/>
                </a:lnTo>
                <a:lnTo>
                  <a:pt x="395731" y="1162585"/>
                </a:lnTo>
                <a:lnTo>
                  <a:pt x="432677" y="1147345"/>
                </a:lnTo>
                <a:lnTo>
                  <a:pt x="466763" y="1128295"/>
                </a:lnTo>
                <a:lnTo>
                  <a:pt x="482699" y="1118135"/>
                </a:lnTo>
                <a:lnTo>
                  <a:pt x="318606" y="1118135"/>
                </a:lnTo>
                <a:lnTo>
                  <a:pt x="295160" y="1115595"/>
                </a:lnTo>
                <a:lnTo>
                  <a:pt x="283696" y="1111785"/>
                </a:lnTo>
                <a:lnTo>
                  <a:pt x="272389" y="1109245"/>
                </a:lnTo>
                <a:lnTo>
                  <a:pt x="260643" y="1104165"/>
                </a:lnTo>
                <a:lnTo>
                  <a:pt x="217530" y="1081305"/>
                </a:lnTo>
                <a:lnTo>
                  <a:pt x="198254" y="1066065"/>
                </a:lnTo>
                <a:lnTo>
                  <a:pt x="189176" y="1058445"/>
                </a:lnTo>
                <a:lnTo>
                  <a:pt x="164146" y="1029235"/>
                </a:lnTo>
                <a:lnTo>
                  <a:pt x="142360" y="994945"/>
                </a:lnTo>
                <a:lnTo>
                  <a:pt x="123738" y="954305"/>
                </a:lnTo>
                <a:lnTo>
                  <a:pt x="110826" y="913665"/>
                </a:lnTo>
                <a:lnTo>
                  <a:pt x="104817" y="875565"/>
                </a:lnTo>
                <a:lnTo>
                  <a:pt x="104244" y="850165"/>
                </a:lnTo>
                <a:lnTo>
                  <a:pt x="105000" y="838735"/>
                </a:lnTo>
                <a:lnTo>
                  <a:pt x="115057" y="791745"/>
                </a:lnTo>
                <a:lnTo>
                  <a:pt x="137719" y="749835"/>
                </a:lnTo>
                <a:lnTo>
                  <a:pt x="145378" y="739675"/>
                </a:lnTo>
                <a:lnTo>
                  <a:pt x="184024" y="706655"/>
                </a:lnTo>
                <a:lnTo>
                  <a:pt x="221769" y="687605"/>
                </a:lnTo>
                <a:lnTo>
                  <a:pt x="236085" y="682525"/>
                </a:lnTo>
                <a:lnTo>
                  <a:pt x="249336" y="677445"/>
                </a:lnTo>
                <a:lnTo>
                  <a:pt x="275041" y="672365"/>
                </a:lnTo>
                <a:lnTo>
                  <a:pt x="299761" y="669825"/>
                </a:lnTo>
                <a:lnTo>
                  <a:pt x="411314" y="669825"/>
                </a:lnTo>
                <a:lnTo>
                  <a:pt x="410173" y="664745"/>
                </a:lnTo>
                <a:lnTo>
                  <a:pt x="407933" y="652045"/>
                </a:lnTo>
                <a:lnTo>
                  <a:pt x="406023" y="640615"/>
                </a:lnTo>
                <a:lnTo>
                  <a:pt x="404444" y="629185"/>
                </a:lnTo>
                <a:lnTo>
                  <a:pt x="403199" y="617755"/>
                </a:lnTo>
                <a:lnTo>
                  <a:pt x="386658" y="613945"/>
                </a:lnTo>
                <a:close/>
              </a:path>
              <a:path w="2134235" h="1186814">
                <a:moveTo>
                  <a:pt x="534297" y="1019075"/>
                </a:moveTo>
                <a:lnTo>
                  <a:pt x="525246" y="1029235"/>
                </a:lnTo>
                <a:lnTo>
                  <a:pt x="515959" y="1038125"/>
                </a:lnTo>
                <a:lnTo>
                  <a:pt x="506424" y="1045745"/>
                </a:lnTo>
                <a:lnTo>
                  <a:pt x="496630" y="1054635"/>
                </a:lnTo>
                <a:lnTo>
                  <a:pt x="454621" y="1082575"/>
                </a:lnTo>
                <a:lnTo>
                  <a:pt x="419807" y="1099085"/>
                </a:lnTo>
                <a:lnTo>
                  <a:pt x="380869" y="1111785"/>
                </a:lnTo>
                <a:lnTo>
                  <a:pt x="342833" y="1118135"/>
                </a:lnTo>
                <a:lnTo>
                  <a:pt x="482699" y="1118135"/>
                </a:lnTo>
                <a:lnTo>
                  <a:pt x="487905" y="1114325"/>
                </a:lnTo>
                <a:lnTo>
                  <a:pt x="498004" y="1106705"/>
                </a:lnTo>
                <a:lnTo>
                  <a:pt x="507788" y="1099085"/>
                </a:lnTo>
                <a:lnTo>
                  <a:pt x="517258" y="1090195"/>
                </a:lnTo>
                <a:lnTo>
                  <a:pt x="526414" y="1082575"/>
                </a:lnTo>
                <a:lnTo>
                  <a:pt x="535257" y="1073685"/>
                </a:lnTo>
                <a:lnTo>
                  <a:pt x="543788" y="1063525"/>
                </a:lnTo>
                <a:lnTo>
                  <a:pt x="547344" y="1022885"/>
                </a:lnTo>
                <a:lnTo>
                  <a:pt x="534297" y="1019075"/>
                </a:lnTo>
                <a:close/>
              </a:path>
              <a:path w="2134235" h="1186814">
                <a:moveTo>
                  <a:pt x="905296" y="429795"/>
                </a:moveTo>
                <a:lnTo>
                  <a:pt x="892800" y="429795"/>
                </a:lnTo>
                <a:lnTo>
                  <a:pt x="880347" y="431065"/>
                </a:lnTo>
                <a:lnTo>
                  <a:pt x="867927" y="431065"/>
                </a:lnTo>
                <a:lnTo>
                  <a:pt x="843141" y="433605"/>
                </a:lnTo>
                <a:lnTo>
                  <a:pt x="830753" y="436145"/>
                </a:lnTo>
                <a:lnTo>
                  <a:pt x="818354" y="437415"/>
                </a:lnTo>
                <a:lnTo>
                  <a:pt x="780982" y="445035"/>
                </a:lnTo>
                <a:lnTo>
                  <a:pt x="730341" y="460275"/>
                </a:lnTo>
                <a:lnTo>
                  <a:pt x="716805" y="466625"/>
                </a:lnTo>
                <a:lnTo>
                  <a:pt x="703700" y="471705"/>
                </a:lnTo>
                <a:lnTo>
                  <a:pt x="666935" y="489485"/>
                </a:lnTo>
                <a:lnTo>
                  <a:pt x="633924" y="511075"/>
                </a:lnTo>
                <a:lnTo>
                  <a:pt x="623739" y="517425"/>
                </a:lnTo>
                <a:lnTo>
                  <a:pt x="613956" y="526315"/>
                </a:lnTo>
                <a:lnTo>
                  <a:pt x="604574" y="533935"/>
                </a:lnTo>
                <a:lnTo>
                  <a:pt x="595588" y="542825"/>
                </a:lnTo>
                <a:lnTo>
                  <a:pt x="563536" y="580925"/>
                </a:lnTo>
                <a:lnTo>
                  <a:pt x="533755" y="634265"/>
                </a:lnTo>
                <a:lnTo>
                  <a:pt x="521459" y="679985"/>
                </a:lnTo>
                <a:lnTo>
                  <a:pt x="518676" y="721895"/>
                </a:lnTo>
                <a:lnTo>
                  <a:pt x="518787" y="726975"/>
                </a:lnTo>
                <a:lnTo>
                  <a:pt x="523229" y="766345"/>
                </a:lnTo>
                <a:lnTo>
                  <a:pt x="533180" y="805715"/>
                </a:lnTo>
                <a:lnTo>
                  <a:pt x="547762" y="843815"/>
                </a:lnTo>
                <a:lnTo>
                  <a:pt x="566032" y="878105"/>
                </a:lnTo>
                <a:lnTo>
                  <a:pt x="596398" y="918745"/>
                </a:lnTo>
                <a:lnTo>
                  <a:pt x="625730" y="946685"/>
                </a:lnTo>
                <a:lnTo>
                  <a:pt x="649941" y="964465"/>
                </a:lnTo>
                <a:lnTo>
                  <a:pt x="662573" y="973355"/>
                </a:lnTo>
                <a:lnTo>
                  <a:pt x="702602" y="991135"/>
                </a:lnTo>
                <a:lnTo>
                  <a:pt x="745879" y="1001295"/>
                </a:lnTo>
                <a:lnTo>
                  <a:pt x="776566" y="1003835"/>
                </a:lnTo>
                <a:lnTo>
                  <a:pt x="792467" y="1003835"/>
                </a:lnTo>
                <a:lnTo>
                  <a:pt x="842426" y="998755"/>
                </a:lnTo>
                <a:lnTo>
                  <a:pt x="895821" y="984785"/>
                </a:lnTo>
                <a:lnTo>
                  <a:pt x="939305" y="968275"/>
                </a:lnTo>
                <a:lnTo>
                  <a:pt x="962968" y="956845"/>
                </a:lnTo>
                <a:lnTo>
                  <a:pt x="974330" y="951765"/>
                </a:lnTo>
                <a:lnTo>
                  <a:pt x="985378" y="944145"/>
                </a:lnTo>
                <a:lnTo>
                  <a:pt x="996113" y="937795"/>
                </a:lnTo>
                <a:lnTo>
                  <a:pt x="1001324" y="933985"/>
                </a:lnTo>
                <a:lnTo>
                  <a:pt x="837142" y="933985"/>
                </a:lnTo>
                <a:lnTo>
                  <a:pt x="813709" y="931445"/>
                </a:lnTo>
                <a:lnTo>
                  <a:pt x="802250" y="928905"/>
                </a:lnTo>
                <a:lnTo>
                  <a:pt x="790943" y="925095"/>
                </a:lnTo>
                <a:lnTo>
                  <a:pt x="779205" y="921285"/>
                </a:lnTo>
                <a:lnTo>
                  <a:pt x="736117" y="898425"/>
                </a:lnTo>
                <a:lnTo>
                  <a:pt x="699069" y="865405"/>
                </a:lnTo>
                <a:lnTo>
                  <a:pt x="675132" y="834925"/>
                </a:lnTo>
                <a:lnTo>
                  <a:pt x="654407" y="798095"/>
                </a:lnTo>
                <a:lnTo>
                  <a:pt x="636814" y="756185"/>
                </a:lnTo>
                <a:lnTo>
                  <a:pt x="626745" y="716815"/>
                </a:lnTo>
                <a:lnTo>
                  <a:pt x="622855" y="667285"/>
                </a:lnTo>
                <a:lnTo>
                  <a:pt x="623610" y="654585"/>
                </a:lnTo>
                <a:lnTo>
                  <a:pt x="633651" y="608865"/>
                </a:lnTo>
                <a:lnTo>
                  <a:pt x="656338" y="565685"/>
                </a:lnTo>
                <a:lnTo>
                  <a:pt x="681720" y="539015"/>
                </a:lnTo>
                <a:lnTo>
                  <a:pt x="691787" y="530125"/>
                </a:lnTo>
                <a:lnTo>
                  <a:pt x="702679" y="523775"/>
                </a:lnTo>
                <a:lnTo>
                  <a:pt x="714407" y="516155"/>
                </a:lnTo>
                <a:lnTo>
                  <a:pt x="726982" y="509805"/>
                </a:lnTo>
                <a:lnTo>
                  <a:pt x="780973" y="490755"/>
                </a:lnTo>
                <a:lnTo>
                  <a:pt x="806179" y="486945"/>
                </a:lnTo>
                <a:lnTo>
                  <a:pt x="930009" y="486945"/>
                </a:lnTo>
                <a:lnTo>
                  <a:pt x="928721" y="480595"/>
                </a:lnTo>
                <a:lnTo>
                  <a:pt x="926477" y="467895"/>
                </a:lnTo>
                <a:lnTo>
                  <a:pt x="924565" y="456465"/>
                </a:lnTo>
                <a:lnTo>
                  <a:pt x="922985" y="445035"/>
                </a:lnTo>
                <a:lnTo>
                  <a:pt x="921740" y="433605"/>
                </a:lnTo>
                <a:lnTo>
                  <a:pt x="905296" y="429795"/>
                </a:lnTo>
                <a:close/>
              </a:path>
              <a:path w="2134235" h="1186814">
                <a:moveTo>
                  <a:pt x="1052888" y="836195"/>
                </a:moveTo>
                <a:lnTo>
                  <a:pt x="1024977" y="862865"/>
                </a:lnTo>
                <a:lnTo>
                  <a:pt x="984141" y="892075"/>
                </a:lnTo>
                <a:lnTo>
                  <a:pt x="950322" y="909855"/>
                </a:lnTo>
                <a:lnTo>
                  <a:pt x="899389" y="927635"/>
                </a:lnTo>
                <a:lnTo>
                  <a:pt x="861356" y="933985"/>
                </a:lnTo>
                <a:lnTo>
                  <a:pt x="1001324" y="933985"/>
                </a:lnTo>
                <a:lnTo>
                  <a:pt x="1035912" y="907315"/>
                </a:lnTo>
                <a:lnTo>
                  <a:pt x="1065885" y="838735"/>
                </a:lnTo>
                <a:lnTo>
                  <a:pt x="1052888" y="836195"/>
                </a:lnTo>
                <a:close/>
              </a:path>
              <a:path w="2134235" h="1186814">
                <a:moveTo>
                  <a:pt x="411314" y="669825"/>
                </a:moveTo>
                <a:lnTo>
                  <a:pt x="299761" y="669825"/>
                </a:lnTo>
                <a:lnTo>
                  <a:pt x="323589" y="672365"/>
                </a:lnTo>
                <a:lnTo>
                  <a:pt x="335196" y="674905"/>
                </a:lnTo>
                <a:lnTo>
                  <a:pt x="379845" y="695225"/>
                </a:lnTo>
                <a:lnTo>
                  <a:pt x="401040" y="746025"/>
                </a:lnTo>
                <a:lnTo>
                  <a:pt x="405866" y="748565"/>
                </a:lnTo>
                <a:lnTo>
                  <a:pt x="426567" y="740945"/>
                </a:lnTo>
                <a:lnTo>
                  <a:pt x="426255" y="728245"/>
                </a:lnTo>
                <a:lnTo>
                  <a:pt x="422393" y="715545"/>
                </a:lnTo>
                <a:lnTo>
                  <a:pt x="415634" y="688875"/>
                </a:lnTo>
                <a:lnTo>
                  <a:pt x="412740" y="676175"/>
                </a:lnTo>
                <a:lnTo>
                  <a:pt x="411314" y="669825"/>
                </a:lnTo>
                <a:close/>
              </a:path>
              <a:path w="2134235" h="1186814">
                <a:moveTo>
                  <a:pt x="930009" y="486945"/>
                </a:moveTo>
                <a:lnTo>
                  <a:pt x="830438" y="486945"/>
                </a:lnTo>
                <a:lnTo>
                  <a:pt x="842242" y="488215"/>
                </a:lnTo>
                <a:lnTo>
                  <a:pt x="853845" y="490755"/>
                </a:lnTo>
                <a:lnTo>
                  <a:pt x="876496" y="498375"/>
                </a:lnTo>
                <a:lnTo>
                  <a:pt x="898485" y="511075"/>
                </a:lnTo>
                <a:lnTo>
                  <a:pt x="902854" y="521235"/>
                </a:lnTo>
                <a:lnTo>
                  <a:pt x="907848" y="532665"/>
                </a:lnTo>
                <a:lnTo>
                  <a:pt x="913466" y="546635"/>
                </a:lnTo>
                <a:lnTo>
                  <a:pt x="919708" y="561875"/>
                </a:lnTo>
                <a:lnTo>
                  <a:pt x="924534" y="564415"/>
                </a:lnTo>
                <a:lnTo>
                  <a:pt x="945235" y="556795"/>
                </a:lnTo>
                <a:lnTo>
                  <a:pt x="944894" y="545365"/>
                </a:lnTo>
                <a:lnTo>
                  <a:pt x="941002" y="531395"/>
                </a:lnTo>
                <a:lnTo>
                  <a:pt x="937438" y="518695"/>
                </a:lnTo>
                <a:lnTo>
                  <a:pt x="934203" y="505995"/>
                </a:lnTo>
                <a:lnTo>
                  <a:pt x="931297" y="493295"/>
                </a:lnTo>
                <a:lnTo>
                  <a:pt x="930009" y="486945"/>
                </a:lnTo>
                <a:close/>
              </a:path>
              <a:path w="2134235" h="1186814">
                <a:moveTo>
                  <a:pt x="1327743" y="342900"/>
                </a:moveTo>
                <a:lnTo>
                  <a:pt x="1202156" y="342900"/>
                </a:lnTo>
                <a:lnTo>
                  <a:pt x="1207744" y="345440"/>
                </a:lnTo>
                <a:lnTo>
                  <a:pt x="1214790" y="359410"/>
                </a:lnTo>
                <a:lnTo>
                  <a:pt x="1231476" y="397510"/>
                </a:lnTo>
                <a:lnTo>
                  <a:pt x="1236615" y="411480"/>
                </a:lnTo>
                <a:lnTo>
                  <a:pt x="1242141" y="425450"/>
                </a:lnTo>
                <a:lnTo>
                  <a:pt x="1317345" y="637540"/>
                </a:lnTo>
                <a:lnTo>
                  <a:pt x="1346329" y="722630"/>
                </a:lnTo>
                <a:lnTo>
                  <a:pt x="1355356" y="762000"/>
                </a:lnTo>
                <a:lnTo>
                  <a:pt x="1354455" y="769620"/>
                </a:lnTo>
                <a:lnTo>
                  <a:pt x="1347560" y="779780"/>
                </a:lnTo>
                <a:lnTo>
                  <a:pt x="1336014" y="795020"/>
                </a:lnTo>
                <a:lnTo>
                  <a:pt x="1335760" y="800100"/>
                </a:lnTo>
                <a:lnTo>
                  <a:pt x="1339189" y="808990"/>
                </a:lnTo>
                <a:lnTo>
                  <a:pt x="1351009" y="808990"/>
                </a:lnTo>
                <a:lnTo>
                  <a:pt x="1360841" y="805180"/>
                </a:lnTo>
                <a:lnTo>
                  <a:pt x="1371924" y="800100"/>
                </a:lnTo>
                <a:lnTo>
                  <a:pt x="1384263" y="795020"/>
                </a:lnTo>
                <a:lnTo>
                  <a:pt x="1397861" y="789940"/>
                </a:lnTo>
                <a:lnTo>
                  <a:pt x="1412722" y="784860"/>
                </a:lnTo>
                <a:lnTo>
                  <a:pt x="1503336" y="755650"/>
                </a:lnTo>
                <a:lnTo>
                  <a:pt x="1512912" y="751840"/>
                </a:lnTo>
                <a:lnTo>
                  <a:pt x="1555321" y="736600"/>
                </a:lnTo>
                <a:lnTo>
                  <a:pt x="1583129" y="721360"/>
                </a:lnTo>
                <a:lnTo>
                  <a:pt x="1461775" y="721360"/>
                </a:lnTo>
                <a:lnTo>
                  <a:pt x="1457037" y="709930"/>
                </a:lnTo>
                <a:lnTo>
                  <a:pt x="1452439" y="698500"/>
                </a:lnTo>
                <a:lnTo>
                  <a:pt x="1447960" y="685800"/>
                </a:lnTo>
                <a:lnTo>
                  <a:pt x="1443583" y="674370"/>
                </a:lnTo>
                <a:lnTo>
                  <a:pt x="1393046" y="509270"/>
                </a:lnTo>
                <a:lnTo>
                  <a:pt x="1402999" y="505460"/>
                </a:lnTo>
                <a:lnTo>
                  <a:pt x="1415057" y="500380"/>
                </a:lnTo>
                <a:lnTo>
                  <a:pt x="1430699" y="495300"/>
                </a:lnTo>
                <a:lnTo>
                  <a:pt x="1444599" y="491490"/>
                </a:lnTo>
                <a:lnTo>
                  <a:pt x="1457841" y="488950"/>
                </a:lnTo>
                <a:lnTo>
                  <a:pt x="1656128" y="488950"/>
                </a:lnTo>
                <a:lnTo>
                  <a:pt x="1655475" y="487680"/>
                </a:lnTo>
                <a:lnTo>
                  <a:pt x="1648896" y="478790"/>
                </a:lnTo>
                <a:lnTo>
                  <a:pt x="1643700" y="472440"/>
                </a:lnTo>
                <a:lnTo>
                  <a:pt x="1372336" y="472440"/>
                </a:lnTo>
                <a:lnTo>
                  <a:pt x="1334993" y="367030"/>
                </a:lnTo>
                <a:lnTo>
                  <a:pt x="1331337" y="355600"/>
                </a:lnTo>
                <a:lnTo>
                  <a:pt x="1328021" y="344170"/>
                </a:lnTo>
                <a:lnTo>
                  <a:pt x="1327743" y="342900"/>
                </a:lnTo>
                <a:close/>
              </a:path>
              <a:path w="2134235" h="1186814">
                <a:moveTo>
                  <a:pt x="1656128" y="488950"/>
                </a:moveTo>
                <a:lnTo>
                  <a:pt x="1482349" y="488950"/>
                </a:lnTo>
                <a:lnTo>
                  <a:pt x="1493615" y="491490"/>
                </a:lnTo>
                <a:lnTo>
                  <a:pt x="1504222" y="494030"/>
                </a:lnTo>
                <a:lnTo>
                  <a:pt x="1540067" y="519430"/>
                </a:lnTo>
                <a:lnTo>
                  <a:pt x="1560037" y="552450"/>
                </a:lnTo>
                <a:lnTo>
                  <a:pt x="1574062" y="599440"/>
                </a:lnTo>
                <a:lnTo>
                  <a:pt x="1575128" y="624840"/>
                </a:lnTo>
                <a:lnTo>
                  <a:pt x="1573845" y="636270"/>
                </a:lnTo>
                <a:lnTo>
                  <a:pt x="1555446" y="679450"/>
                </a:lnTo>
                <a:lnTo>
                  <a:pt x="1525920" y="703580"/>
                </a:lnTo>
                <a:lnTo>
                  <a:pt x="1497421" y="715010"/>
                </a:lnTo>
                <a:lnTo>
                  <a:pt x="1484166" y="720090"/>
                </a:lnTo>
                <a:lnTo>
                  <a:pt x="1472355" y="721360"/>
                </a:lnTo>
                <a:lnTo>
                  <a:pt x="1583129" y="721360"/>
                </a:lnTo>
                <a:lnTo>
                  <a:pt x="1619141" y="695960"/>
                </a:lnTo>
                <a:lnTo>
                  <a:pt x="1644953" y="666750"/>
                </a:lnTo>
                <a:lnTo>
                  <a:pt x="1664601" y="633730"/>
                </a:lnTo>
                <a:lnTo>
                  <a:pt x="1677593" y="588010"/>
                </a:lnTo>
                <a:lnTo>
                  <a:pt x="1678482" y="576580"/>
                </a:lnTo>
                <a:lnTo>
                  <a:pt x="1678426" y="563880"/>
                </a:lnTo>
                <a:lnTo>
                  <a:pt x="1668754" y="516890"/>
                </a:lnTo>
                <a:lnTo>
                  <a:pt x="1661356" y="499110"/>
                </a:lnTo>
                <a:lnTo>
                  <a:pt x="1656128" y="488950"/>
                </a:lnTo>
                <a:close/>
              </a:path>
              <a:path w="2134235" h="1186814">
                <a:moveTo>
                  <a:pt x="1847186" y="196850"/>
                </a:moveTo>
                <a:lnTo>
                  <a:pt x="1650781" y="196850"/>
                </a:lnTo>
                <a:lnTo>
                  <a:pt x="1661117" y="200660"/>
                </a:lnTo>
                <a:lnTo>
                  <a:pt x="1677108" y="208280"/>
                </a:lnTo>
                <a:lnTo>
                  <a:pt x="1684338" y="212090"/>
                </a:lnTo>
                <a:lnTo>
                  <a:pt x="1692084" y="215900"/>
                </a:lnTo>
                <a:lnTo>
                  <a:pt x="1700347" y="220980"/>
                </a:lnTo>
                <a:lnTo>
                  <a:pt x="1709127" y="226060"/>
                </a:lnTo>
                <a:lnTo>
                  <a:pt x="1718425" y="232410"/>
                </a:lnTo>
                <a:lnTo>
                  <a:pt x="1728241" y="240030"/>
                </a:lnTo>
                <a:lnTo>
                  <a:pt x="1738578" y="247650"/>
                </a:lnTo>
                <a:lnTo>
                  <a:pt x="1749435" y="255270"/>
                </a:lnTo>
                <a:lnTo>
                  <a:pt x="1760813" y="264160"/>
                </a:lnTo>
                <a:lnTo>
                  <a:pt x="1772714" y="273050"/>
                </a:lnTo>
                <a:lnTo>
                  <a:pt x="1785137" y="283210"/>
                </a:lnTo>
                <a:lnTo>
                  <a:pt x="1798084" y="293370"/>
                </a:lnTo>
                <a:lnTo>
                  <a:pt x="1843333" y="331470"/>
                </a:lnTo>
                <a:lnTo>
                  <a:pt x="1856723" y="344170"/>
                </a:lnTo>
                <a:lnTo>
                  <a:pt x="1868449" y="354330"/>
                </a:lnTo>
                <a:lnTo>
                  <a:pt x="1878514" y="363220"/>
                </a:lnTo>
                <a:lnTo>
                  <a:pt x="1886918" y="372110"/>
                </a:lnTo>
                <a:lnTo>
                  <a:pt x="1893662" y="378460"/>
                </a:lnTo>
                <a:lnTo>
                  <a:pt x="1898750" y="383540"/>
                </a:lnTo>
                <a:lnTo>
                  <a:pt x="1902181" y="388620"/>
                </a:lnTo>
                <a:lnTo>
                  <a:pt x="1903958" y="391160"/>
                </a:lnTo>
                <a:lnTo>
                  <a:pt x="1923202" y="445770"/>
                </a:lnTo>
                <a:lnTo>
                  <a:pt x="1929839" y="466090"/>
                </a:lnTo>
                <a:lnTo>
                  <a:pt x="1935634" y="482600"/>
                </a:lnTo>
                <a:lnTo>
                  <a:pt x="1940591" y="497840"/>
                </a:lnTo>
                <a:lnTo>
                  <a:pt x="1952077" y="539750"/>
                </a:lnTo>
                <a:lnTo>
                  <a:pt x="1952877" y="546100"/>
                </a:lnTo>
                <a:lnTo>
                  <a:pt x="1952853" y="549910"/>
                </a:lnTo>
                <a:lnTo>
                  <a:pt x="1952091" y="553720"/>
                </a:lnTo>
                <a:lnTo>
                  <a:pt x="1950186" y="556260"/>
                </a:lnTo>
                <a:lnTo>
                  <a:pt x="1943504" y="561340"/>
                </a:lnTo>
                <a:lnTo>
                  <a:pt x="1934720" y="565150"/>
                </a:lnTo>
                <a:lnTo>
                  <a:pt x="1922045" y="571500"/>
                </a:lnTo>
                <a:lnTo>
                  <a:pt x="1905482" y="579120"/>
                </a:lnTo>
                <a:lnTo>
                  <a:pt x="1903196" y="582930"/>
                </a:lnTo>
                <a:lnTo>
                  <a:pt x="1911578" y="607060"/>
                </a:lnTo>
                <a:lnTo>
                  <a:pt x="1916282" y="609600"/>
                </a:lnTo>
                <a:lnTo>
                  <a:pt x="1923976" y="605790"/>
                </a:lnTo>
                <a:lnTo>
                  <a:pt x="1932722" y="601980"/>
                </a:lnTo>
                <a:lnTo>
                  <a:pt x="1942521" y="598170"/>
                </a:lnTo>
                <a:lnTo>
                  <a:pt x="1953375" y="594360"/>
                </a:lnTo>
                <a:lnTo>
                  <a:pt x="1965285" y="590550"/>
                </a:lnTo>
                <a:lnTo>
                  <a:pt x="1978253" y="585470"/>
                </a:lnTo>
                <a:lnTo>
                  <a:pt x="1992280" y="580390"/>
                </a:lnTo>
                <a:lnTo>
                  <a:pt x="2007367" y="574040"/>
                </a:lnTo>
                <a:lnTo>
                  <a:pt x="2039295" y="563880"/>
                </a:lnTo>
                <a:lnTo>
                  <a:pt x="2054138" y="557530"/>
                </a:lnTo>
                <a:lnTo>
                  <a:pt x="2068046" y="553720"/>
                </a:lnTo>
                <a:lnTo>
                  <a:pt x="2081020" y="548640"/>
                </a:lnTo>
                <a:lnTo>
                  <a:pt x="2093062" y="544830"/>
                </a:lnTo>
                <a:lnTo>
                  <a:pt x="2104172" y="541020"/>
                </a:lnTo>
                <a:lnTo>
                  <a:pt x="2114352" y="538480"/>
                </a:lnTo>
                <a:lnTo>
                  <a:pt x="2123602" y="535940"/>
                </a:lnTo>
                <a:lnTo>
                  <a:pt x="2131923" y="533400"/>
                </a:lnTo>
                <a:lnTo>
                  <a:pt x="2134209" y="528320"/>
                </a:lnTo>
                <a:lnTo>
                  <a:pt x="2128995" y="513080"/>
                </a:lnTo>
                <a:lnTo>
                  <a:pt x="2072487" y="513080"/>
                </a:lnTo>
                <a:lnTo>
                  <a:pt x="2069058" y="511810"/>
                </a:lnTo>
                <a:lnTo>
                  <a:pt x="2050222" y="478790"/>
                </a:lnTo>
                <a:lnTo>
                  <a:pt x="2045164" y="467360"/>
                </a:lnTo>
                <a:lnTo>
                  <a:pt x="2039540" y="452120"/>
                </a:lnTo>
                <a:lnTo>
                  <a:pt x="2033351" y="436880"/>
                </a:lnTo>
                <a:lnTo>
                  <a:pt x="2026595" y="417830"/>
                </a:lnTo>
                <a:lnTo>
                  <a:pt x="2005848" y="359410"/>
                </a:lnTo>
                <a:lnTo>
                  <a:pt x="1999514" y="328930"/>
                </a:lnTo>
                <a:lnTo>
                  <a:pt x="1999770" y="322580"/>
                </a:lnTo>
                <a:lnTo>
                  <a:pt x="2000649" y="313690"/>
                </a:lnTo>
                <a:lnTo>
                  <a:pt x="2002120" y="302260"/>
                </a:lnTo>
                <a:lnTo>
                  <a:pt x="2002309" y="300990"/>
                </a:lnTo>
                <a:lnTo>
                  <a:pt x="1956917" y="300990"/>
                </a:lnTo>
                <a:lnTo>
                  <a:pt x="1876514" y="223520"/>
                </a:lnTo>
                <a:lnTo>
                  <a:pt x="1863786" y="212090"/>
                </a:lnTo>
                <a:lnTo>
                  <a:pt x="1851576" y="200660"/>
                </a:lnTo>
                <a:lnTo>
                  <a:pt x="1847186" y="196850"/>
                </a:lnTo>
                <a:close/>
              </a:path>
              <a:path w="2134235" h="1186814">
                <a:moveTo>
                  <a:pt x="2125954" y="504190"/>
                </a:moveTo>
                <a:lnTo>
                  <a:pt x="2109844" y="505460"/>
                </a:lnTo>
                <a:lnTo>
                  <a:pt x="2094806" y="509270"/>
                </a:lnTo>
                <a:lnTo>
                  <a:pt x="2083655" y="511810"/>
                </a:lnTo>
                <a:lnTo>
                  <a:pt x="2076424" y="513080"/>
                </a:lnTo>
                <a:lnTo>
                  <a:pt x="2128995" y="513080"/>
                </a:lnTo>
                <a:lnTo>
                  <a:pt x="2125954" y="504190"/>
                </a:lnTo>
                <a:close/>
              </a:path>
              <a:path w="2134235" h="1186814">
                <a:moveTo>
                  <a:pt x="1566735" y="280670"/>
                </a:moveTo>
                <a:lnTo>
                  <a:pt x="1399107" y="280670"/>
                </a:lnTo>
                <a:lnTo>
                  <a:pt x="1410809" y="281940"/>
                </a:lnTo>
                <a:lnTo>
                  <a:pt x="1421619" y="284480"/>
                </a:lnTo>
                <a:lnTo>
                  <a:pt x="1455971" y="312420"/>
                </a:lnTo>
                <a:lnTo>
                  <a:pt x="1470813" y="347980"/>
                </a:lnTo>
                <a:lnTo>
                  <a:pt x="1474253" y="370840"/>
                </a:lnTo>
                <a:lnTo>
                  <a:pt x="1474177" y="384810"/>
                </a:lnTo>
                <a:lnTo>
                  <a:pt x="1458208" y="427990"/>
                </a:lnTo>
                <a:lnTo>
                  <a:pt x="1426041" y="452120"/>
                </a:lnTo>
                <a:lnTo>
                  <a:pt x="1393405" y="466090"/>
                </a:lnTo>
                <a:lnTo>
                  <a:pt x="1380704" y="471170"/>
                </a:lnTo>
                <a:lnTo>
                  <a:pt x="1372336" y="472440"/>
                </a:lnTo>
                <a:lnTo>
                  <a:pt x="1643700" y="472440"/>
                </a:lnTo>
                <a:lnTo>
                  <a:pt x="1612313" y="448310"/>
                </a:lnTo>
                <a:lnTo>
                  <a:pt x="1485132" y="448310"/>
                </a:lnTo>
                <a:lnTo>
                  <a:pt x="1503943" y="435610"/>
                </a:lnTo>
                <a:lnTo>
                  <a:pt x="1513738" y="427990"/>
                </a:lnTo>
                <a:lnTo>
                  <a:pt x="1524241" y="419100"/>
                </a:lnTo>
                <a:lnTo>
                  <a:pt x="1535789" y="410210"/>
                </a:lnTo>
                <a:lnTo>
                  <a:pt x="1559089" y="378460"/>
                </a:lnTo>
                <a:lnTo>
                  <a:pt x="1574075" y="331470"/>
                </a:lnTo>
                <a:lnTo>
                  <a:pt x="1574429" y="318770"/>
                </a:lnTo>
                <a:lnTo>
                  <a:pt x="1573418" y="307340"/>
                </a:lnTo>
                <a:lnTo>
                  <a:pt x="1571038" y="294640"/>
                </a:lnTo>
                <a:lnTo>
                  <a:pt x="1567283" y="281940"/>
                </a:lnTo>
                <a:lnTo>
                  <a:pt x="1566735" y="280670"/>
                </a:lnTo>
                <a:close/>
              </a:path>
              <a:path w="2134235" h="1186814">
                <a:moveTo>
                  <a:pt x="1571478" y="436880"/>
                </a:moveTo>
                <a:lnTo>
                  <a:pt x="1545349" y="436880"/>
                </a:lnTo>
                <a:lnTo>
                  <a:pt x="1531285" y="438150"/>
                </a:lnTo>
                <a:lnTo>
                  <a:pt x="1516559" y="440690"/>
                </a:lnTo>
                <a:lnTo>
                  <a:pt x="1501173" y="444500"/>
                </a:lnTo>
                <a:lnTo>
                  <a:pt x="1485132" y="448310"/>
                </a:lnTo>
                <a:lnTo>
                  <a:pt x="1612313" y="448310"/>
                </a:lnTo>
                <a:lnTo>
                  <a:pt x="1605628" y="445770"/>
                </a:lnTo>
                <a:lnTo>
                  <a:pt x="1594921" y="441960"/>
                </a:lnTo>
                <a:lnTo>
                  <a:pt x="1583537" y="439420"/>
                </a:lnTo>
                <a:lnTo>
                  <a:pt x="1571478" y="436880"/>
                </a:lnTo>
                <a:close/>
              </a:path>
              <a:path w="2134235" h="1186814">
                <a:moveTo>
                  <a:pt x="1480624" y="218440"/>
                </a:moveTo>
                <a:lnTo>
                  <a:pt x="1468862" y="218440"/>
                </a:lnTo>
                <a:lnTo>
                  <a:pt x="1442888" y="220980"/>
                </a:lnTo>
                <a:lnTo>
                  <a:pt x="1428628" y="224790"/>
                </a:lnTo>
                <a:lnTo>
                  <a:pt x="1413489" y="228600"/>
                </a:lnTo>
                <a:lnTo>
                  <a:pt x="1397445" y="232410"/>
                </a:lnTo>
                <a:lnTo>
                  <a:pt x="1370340" y="242570"/>
                </a:lnTo>
                <a:lnTo>
                  <a:pt x="1358885" y="246380"/>
                </a:lnTo>
                <a:lnTo>
                  <a:pt x="1345817" y="251460"/>
                </a:lnTo>
                <a:lnTo>
                  <a:pt x="1330842" y="257810"/>
                </a:lnTo>
                <a:lnTo>
                  <a:pt x="1321558" y="261620"/>
                </a:lnTo>
                <a:lnTo>
                  <a:pt x="1311763" y="265430"/>
                </a:lnTo>
                <a:lnTo>
                  <a:pt x="1301307" y="269240"/>
                </a:lnTo>
                <a:lnTo>
                  <a:pt x="1290040" y="273050"/>
                </a:lnTo>
                <a:lnTo>
                  <a:pt x="1277811" y="278130"/>
                </a:lnTo>
                <a:lnTo>
                  <a:pt x="1264470" y="283210"/>
                </a:lnTo>
                <a:lnTo>
                  <a:pt x="1249865" y="288290"/>
                </a:lnTo>
                <a:lnTo>
                  <a:pt x="1233847" y="293370"/>
                </a:lnTo>
                <a:lnTo>
                  <a:pt x="1218479" y="299720"/>
                </a:lnTo>
                <a:lnTo>
                  <a:pt x="1204215" y="304800"/>
                </a:lnTo>
                <a:lnTo>
                  <a:pt x="1191053" y="308610"/>
                </a:lnTo>
                <a:lnTo>
                  <a:pt x="1178992" y="312420"/>
                </a:lnTo>
                <a:lnTo>
                  <a:pt x="1168028" y="316230"/>
                </a:lnTo>
                <a:lnTo>
                  <a:pt x="1158160" y="318770"/>
                </a:lnTo>
                <a:lnTo>
                  <a:pt x="1149386" y="322580"/>
                </a:lnTo>
                <a:lnTo>
                  <a:pt x="1141704" y="323850"/>
                </a:lnTo>
                <a:lnTo>
                  <a:pt x="1139291" y="328930"/>
                </a:lnTo>
                <a:lnTo>
                  <a:pt x="1147673" y="351790"/>
                </a:lnTo>
                <a:lnTo>
                  <a:pt x="1161380" y="351790"/>
                </a:lnTo>
                <a:lnTo>
                  <a:pt x="1188864" y="345440"/>
                </a:lnTo>
                <a:lnTo>
                  <a:pt x="1194790" y="344170"/>
                </a:lnTo>
                <a:lnTo>
                  <a:pt x="1202156" y="342900"/>
                </a:lnTo>
                <a:lnTo>
                  <a:pt x="1327743" y="342900"/>
                </a:lnTo>
                <a:lnTo>
                  <a:pt x="1325247" y="331470"/>
                </a:lnTo>
                <a:lnTo>
                  <a:pt x="1323217" y="318770"/>
                </a:lnTo>
                <a:lnTo>
                  <a:pt x="1322132" y="304800"/>
                </a:lnTo>
                <a:lnTo>
                  <a:pt x="1331062" y="299720"/>
                </a:lnTo>
                <a:lnTo>
                  <a:pt x="1342059" y="295910"/>
                </a:lnTo>
                <a:lnTo>
                  <a:pt x="1373021" y="284480"/>
                </a:lnTo>
                <a:lnTo>
                  <a:pt x="1386512" y="281940"/>
                </a:lnTo>
                <a:lnTo>
                  <a:pt x="1399107" y="280670"/>
                </a:lnTo>
                <a:lnTo>
                  <a:pt x="1566735" y="280670"/>
                </a:lnTo>
                <a:lnTo>
                  <a:pt x="1562352" y="270510"/>
                </a:lnTo>
                <a:lnTo>
                  <a:pt x="1528142" y="232410"/>
                </a:lnTo>
                <a:lnTo>
                  <a:pt x="1501819" y="220980"/>
                </a:lnTo>
                <a:lnTo>
                  <a:pt x="1480624" y="218440"/>
                </a:lnTo>
                <a:close/>
              </a:path>
              <a:path w="2134235" h="1186814">
                <a:moveTo>
                  <a:pt x="2059660" y="0"/>
                </a:moveTo>
                <a:lnTo>
                  <a:pt x="2008396" y="19050"/>
                </a:lnTo>
                <a:lnTo>
                  <a:pt x="2006153" y="33020"/>
                </a:lnTo>
                <a:lnTo>
                  <a:pt x="2002637" y="55880"/>
                </a:lnTo>
                <a:lnTo>
                  <a:pt x="1985041" y="157480"/>
                </a:lnTo>
                <a:lnTo>
                  <a:pt x="1981792" y="175260"/>
                </a:lnTo>
                <a:lnTo>
                  <a:pt x="1975786" y="207010"/>
                </a:lnTo>
                <a:lnTo>
                  <a:pt x="1970436" y="234950"/>
                </a:lnTo>
                <a:lnTo>
                  <a:pt x="1965745" y="257810"/>
                </a:lnTo>
                <a:lnTo>
                  <a:pt x="1959949" y="287020"/>
                </a:lnTo>
                <a:lnTo>
                  <a:pt x="1958350" y="294640"/>
                </a:lnTo>
                <a:lnTo>
                  <a:pt x="1956917" y="300990"/>
                </a:lnTo>
                <a:lnTo>
                  <a:pt x="2002309" y="300990"/>
                </a:lnTo>
                <a:lnTo>
                  <a:pt x="2010277" y="255270"/>
                </a:lnTo>
                <a:lnTo>
                  <a:pt x="2020197" y="207010"/>
                </a:lnTo>
                <a:lnTo>
                  <a:pt x="2023159" y="194310"/>
                </a:lnTo>
                <a:lnTo>
                  <a:pt x="2029114" y="166370"/>
                </a:lnTo>
                <a:lnTo>
                  <a:pt x="2032107" y="153670"/>
                </a:lnTo>
                <a:lnTo>
                  <a:pt x="2041150" y="115570"/>
                </a:lnTo>
                <a:lnTo>
                  <a:pt x="2044184" y="104140"/>
                </a:lnTo>
                <a:lnTo>
                  <a:pt x="2047228" y="91440"/>
                </a:lnTo>
                <a:lnTo>
                  <a:pt x="2050282" y="80010"/>
                </a:lnTo>
                <a:lnTo>
                  <a:pt x="2059501" y="45720"/>
                </a:lnTo>
                <a:lnTo>
                  <a:pt x="2065694" y="25400"/>
                </a:lnTo>
                <a:lnTo>
                  <a:pt x="2068804" y="13970"/>
                </a:lnTo>
                <a:lnTo>
                  <a:pt x="2064359" y="2540"/>
                </a:lnTo>
                <a:lnTo>
                  <a:pt x="2059660" y="0"/>
                </a:lnTo>
                <a:close/>
              </a:path>
              <a:path w="2134235" h="1186814">
                <a:moveTo>
                  <a:pt x="1709926" y="114300"/>
                </a:moveTo>
                <a:lnTo>
                  <a:pt x="1704134" y="118110"/>
                </a:lnTo>
                <a:lnTo>
                  <a:pt x="1697027" y="123190"/>
                </a:lnTo>
                <a:lnTo>
                  <a:pt x="1688605" y="128270"/>
                </a:lnTo>
                <a:lnTo>
                  <a:pt x="1678869" y="134620"/>
                </a:lnTo>
                <a:lnTo>
                  <a:pt x="1667817" y="140970"/>
                </a:lnTo>
                <a:lnTo>
                  <a:pt x="1655450" y="148590"/>
                </a:lnTo>
                <a:lnTo>
                  <a:pt x="1641769" y="157480"/>
                </a:lnTo>
                <a:lnTo>
                  <a:pt x="1626772" y="166370"/>
                </a:lnTo>
                <a:lnTo>
                  <a:pt x="1610461" y="176530"/>
                </a:lnTo>
                <a:lnTo>
                  <a:pt x="1608302" y="181610"/>
                </a:lnTo>
                <a:lnTo>
                  <a:pt x="1615287" y="200660"/>
                </a:lnTo>
                <a:lnTo>
                  <a:pt x="1627850" y="200660"/>
                </a:lnTo>
                <a:lnTo>
                  <a:pt x="1640747" y="196850"/>
                </a:lnTo>
                <a:lnTo>
                  <a:pt x="1847186" y="196850"/>
                </a:lnTo>
                <a:lnTo>
                  <a:pt x="1839869" y="190500"/>
                </a:lnTo>
                <a:lnTo>
                  <a:pt x="1828653" y="180340"/>
                </a:lnTo>
                <a:lnTo>
                  <a:pt x="1817914" y="170180"/>
                </a:lnTo>
                <a:lnTo>
                  <a:pt x="1807638" y="162560"/>
                </a:lnTo>
                <a:lnTo>
                  <a:pt x="1797811" y="154940"/>
                </a:lnTo>
                <a:lnTo>
                  <a:pt x="1788419" y="147320"/>
                </a:lnTo>
                <a:lnTo>
                  <a:pt x="1779450" y="140970"/>
                </a:lnTo>
                <a:lnTo>
                  <a:pt x="1770889" y="135890"/>
                </a:lnTo>
                <a:lnTo>
                  <a:pt x="1762722" y="130810"/>
                </a:lnTo>
                <a:lnTo>
                  <a:pt x="1754936" y="125730"/>
                </a:lnTo>
                <a:lnTo>
                  <a:pt x="1747518" y="121920"/>
                </a:lnTo>
                <a:lnTo>
                  <a:pt x="1735833" y="118110"/>
                </a:lnTo>
                <a:lnTo>
                  <a:pt x="1723389" y="115570"/>
                </a:lnTo>
                <a:lnTo>
                  <a:pt x="1709926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3214370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64" y="0"/>
                </a:moveTo>
                <a:lnTo>
                  <a:pt x="0" y="69534"/>
                </a:lnTo>
                <a:lnTo>
                  <a:pt x="1073" y="79246"/>
                </a:lnTo>
                <a:lnTo>
                  <a:pt x="2093" y="92780"/>
                </a:lnTo>
                <a:lnTo>
                  <a:pt x="3103" y="110663"/>
                </a:lnTo>
                <a:lnTo>
                  <a:pt x="3475" y="126504"/>
                </a:lnTo>
                <a:lnTo>
                  <a:pt x="3099" y="138781"/>
                </a:lnTo>
                <a:lnTo>
                  <a:pt x="2019" y="147447"/>
                </a:lnTo>
                <a:lnTo>
                  <a:pt x="9258" y="151256"/>
                </a:lnTo>
                <a:lnTo>
                  <a:pt x="195821" y="85090"/>
                </a:lnTo>
                <a:lnTo>
                  <a:pt x="194944" y="78986"/>
                </a:lnTo>
                <a:lnTo>
                  <a:pt x="193055" y="63606"/>
                </a:lnTo>
                <a:lnTo>
                  <a:pt x="191812" y="49426"/>
                </a:lnTo>
                <a:lnTo>
                  <a:pt x="191220" y="36445"/>
                </a:lnTo>
                <a:lnTo>
                  <a:pt x="191284" y="24663"/>
                </a:lnTo>
                <a:lnTo>
                  <a:pt x="192012" y="14081"/>
                </a:lnTo>
                <a:lnTo>
                  <a:pt x="193408" y="4699"/>
                </a:lnTo>
                <a:lnTo>
                  <a:pt x="184264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20" y="2566284"/>
            <a:ext cx="1217295" cy="848360"/>
          </a:xfrm>
          <a:custGeom>
            <a:avLst/>
            <a:gdLst/>
            <a:ahLst/>
            <a:cxnLst/>
            <a:rect l="l" t="t" r="r" b="b"/>
            <a:pathLst>
              <a:path w="1217295" h="848360">
                <a:moveTo>
                  <a:pt x="246520" y="369828"/>
                </a:moveTo>
                <a:lnTo>
                  <a:pt x="62865" y="369828"/>
                </a:lnTo>
                <a:lnTo>
                  <a:pt x="68453" y="372749"/>
                </a:lnTo>
                <a:lnTo>
                  <a:pt x="72294" y="379601"/>
                </a:lnTo>
                <a:lnTo>
                  <a:pt x="92185" y="424361"/>
                </a:lnTo>
                <a:lnTo>
                  <a:pt x="108762" y="468625"/>
                </a:lnTo>
                <a:lnTo>
                  <a:pt x="181831" y="674871"/>
                </a:lnTo>
                <a:lnTo>
                  <a:pt x="197892" y="721979"/>
                </a:lnTo>
                <a:lnTo>
                  <a:pt x="211485" y="767520"/>
                </a:lnTo>
                <a:lnTo>
                  <a:pt x="215900" y="789309"/>
                </a:lnTo>
                <a:lnTo>
                  <a:pt x="213487" y="795024"/>
                </a:lnTo>
                <a:lnTo>
                  <a:pt x="205591" y="800400"/>
                </a:lnTo>
                <a:lnTo>
                  <a:pt x="198035" y="804082"/>
                </a:lnTo>
                <a:lnTo>
                  <a:pt x="185318" y="809744"/>
                </a:lnTo>
                <a:lnTo>
                  <a:pt x="167513" y="817376"/>
                </a:lnTo>
                <a:lnTo>
                  <a:pt x="165354" y="822075"/>
                </a:lnTo>
                <a:lnTo>
                  <a:pt x="173735" y="845951"/>
                </a:lnTo>
                <a:lnTo>
                  <a:pt x="178585" y="847794"/>
                </a:lnTo>
                <a:lnTo>
                  <a:pt x="189963" y="843119"/>
                </a:lnTo>
                <a:lnTo>
                  <a:pt x="213011" y="834004"/>
                </a:lnTo>
                <a:lnTo>
                  <a:pt x="261640" y="816076"/>
                </a:lnTo>
                <a:lnTo>
                  <a:pt x="308953" y="800373"/>
                </a:lnTo>
                <a:lnTo>
                  <a:pt x="334391" y="792611"/>
                </a:lnTo>
                <a:lnTo>
                  <a:pt x="336804" y="788166"/>
                </a:lnTo>
                <a:lnTo>
                  <a:pt x="331721" y="773688"/>
                </a:lnTo>
                <a:lnTo>
                  <a:pt x="273939" y="773688"/>
                </a:lnTo>
                <a:lnTo>
                  <a:pt x="268351" y="770767"/>
                </a:lnTo>
                <a:lnTo>
                  <a:pt x="249445" y="730947"/>
                </a:lnTo>
                <a:lnTo>
                  <a:pt x="233940" y="690956"/>
                </a:lnTo>
                <a:lnTo>
                  <a:pt x="140589" y="427867"/>
                </a:lnTo>
                <a:lnTo>
                  <a:pt x="344369" y="427867"/>
                </a:lnTo>
                <a:lnTo>
                  <a:pt x="246520" y="369828"/>
                </a:lnTo>
                <a:close/>
              </a:path>
              <a:path w="1217295" h="848360">
                <a:moveTo>
                  <a:pt x="328421" y="764290"/>
                </a:moveTo>
                <a:lnTo>
                  <a:pt x="314798" y="764646"/>
                </a:lnTo>
                <a:lnTo>
                  <a:pt x="298480" y="769156"/>
                </a:lnTo>
                <a:lnTo>
                  <a:pt x="287315" y="771965"/>
                </a:lnTo>
                <a:lnTo>
                  <a:pt x="281305" y="773053"/>
                </a:lnTo>
                <a:lnTo>
                  <a:pt x="273939" y="773688"/>
                </a:lnTo>
                <a:lnTo>
                  <a:pt x="331721" y="773688"/>
                </a:lnTo>
                <a:lnTo>
                  <a:pt x="328421" y="764290"/>
                </a:lnTo>
                <a:close/>
              </a:path>
              <a:path w="1217295" h="848360">
                <a:moveTo>
                  <a:pt x="344369" y="427867"/>
                </a:moveTo>
                <a:lnTo>
                  <a:pt x="140589" y="427867"/>
                </a:lnTo>
                <a:lnTo>
                  <a:pt x="291403" y="519492"/>
                </a:lnTo>
                <a:lnTo>
                  <a:pt x="501729" y="644456"/>
                </a:lnTo>
                <a:lnTo>
                  <a:pt x="570048" y="683460"/>
                </a:lnTo>
                <a:lnTo>
                  <a:pt x="598416" y="699138"/>
                </a:lnTo>
                <a:lnTo>
                  <a:pt x="618715" y="695184"/>
                </a:lnTo>
                <a:lnTo>
                  <a:pt x="661162" y="687582"/>
                </a:lnTo>
                <a:lnTo>
                  <a:pt x="664229" y="681972"/>
                </a:lnTo>
                <a:lnTo>
                  <a:pt x="661588" y="676106"/>
                </a:lnTo>
                <a:lnTo>
                  <a:pt x="658711" y="669483"/>
                </a:lnTo>
                <a:lnTo>
                  <a:pt x="640797" y="625006"/>
                </a:lnTo>
                <a:lnTo>
                  <a:pt x="627229" y="589223"/>
                </a:lnTo>
                <a:lnTo>
                  <a:pt x="615120" y="556391"/>
                </a:lnTo>
                <a:lnTo>
                  <a:pt x="568959" y="556391"/>
                </a:lnTo>
                <a:lnTo>
                  <a:pt x="452797" y="490885"/>
                </a:lnTo>
                <a:lnTo>
                  <a:pt x="344369" y="427867"/>
                </a:lnTo>
                <a:close/>
              </a:path>
              <a:path w="1217295" h="848360">
                <a:moveTo>
                  <a:pt x="504735" y="234827"/>
                </a:moveTo>
                <a:lnTo>
                  <a:pt x="444119" y="234827"/>
                </a:lnTo>
                <a:lnTo>
                  <a:pt x="449706" y="237748"/>
                </a:lnTo>
                <a:lnTo>
                  <a:pt x="453548" y="244600"/>
                </a:lnTo>
                <a:lnTo>
                  <a:pt x="473439" y="289360"/>
                </a:lnTo>
                <a:lnTo>
                  <a:pt x="490016" y="333624"/>
                </a:lnTo>
                <a:lnTo>
                  <a:pt x="568959" y="556391"/>
                </a:lnTo>
                <a:lnTo>
                  <a:pt x="615120" y="556391"/>
                </a:lnTo>
                <a:lnTo>
                  <a:pt x="599930" y="514413"/>
                </a:lnTo>
                <a:lnTo>
                  <a:pt x="536367" y="335145"/>
                </a:lnTo>
                <a:lnTo>
                  <a:pt x="519784" y="286593"/>
                </a:lnTo>
                <a:lnTo>
                  <a:pt x="506191" y="241010"/>
                </a:lnTo>
                <a:lnTo>
                  <a:pt x="504735" y="234827"/>
                </a:lnTo>
                <a:close/>
              </a:path>
              <a:path w="1217295" h="848360">
                <a:moveTo>
                  <a:pt x="136563" y="303933"/>
                </a:moveTo>
                <a:lnTo>
                  <a:pt x="91570" y="321420"/>
                </a:lnTo>
                <a:lnTo>
                  <a:pt x="51547" y="335645"/>
                </a:lnTo>
                <a:lnTo>
                  <a:pt x="15131" y="347199"/>
                </a:lnTo>
                <a:lnTo>
                  <a:pt x="2412" y="350905"/>
                </a:lnTo>
                <a:lnTo>
                  <a:pt x="0" y="355223"/>
                </a:lnTo>
                <a:lnTo>
                  <a:pt x="8381" y="379099"/>
                </a:lnTo>
                <a:lnTo>
                  <a:pt x="22083" y="378859"/>
                </a:lnTo>
                <a:lnTo>
                  <a:pt x="38397" y="374345"/>
                </a:lnTo>
                <a:lnTo>
                  <a:pt x="49517" y="371504"/>
                </a:lnTo>
                <a:lnTo>
                  <a:pt x="55499" y="370336"/>
                </a:lnTo>
                <a:lnTo>
                  <a:pt x="62865" y="369828"/>
                </a:lnTo>
                <a:lnTo>
                  <a:pt x="246520" y="369828"/>
                </a:lnTo>
                <a:lnTo>
                  <a:pt x="136563" y="303933"/>
                </a:lnTo>
                <a:close/>
              </a:path>
              <a:path w="1217295" h="848360">
                <a:moveTo>
                  <a:pt x="539451" y="160784"/>
                </a:moveTo>
                <a:lnTo>
                  <a:pt x="483010" y="182865"/>
                </a:lnTo>
                <a:lnTo>
                  <a:pt x="444817" y="196495"/>
                </a:lnTo>
                <a:lnTo>
                  <a:pt x="383667" y="215904"/>
                </a:lnTo>
                <a:lnTo>
                  <a:pt x="381254" y="220222"/>
                </a:lnTo>
                <a:lnTo>
                  <a:pt x="389635" y="244098"/>
                </a:lnTo>
                <a:lnTo>
                  <a:pt x="403300" y="243858"/>
                </a:lnTo>
                <a:lnTo>
                  <a:pt x="419597" y="239344"/>
                </a:lnTo>
                <a:lnTo>
                  <a:pt x="430748" y="236503"/>
                </a:lnTo>
                <a:lnTo>
                  <a:pt x="436753" y="235335"/>
                </a:lnTo>
                <a:lnTo>
                  <a:pt x="444119" y="234827"/>
                </a:lnTo>
                <a:lnTo>
                  <a:pt x="504735" y="234827"/>
                </a:lnTo>
                <a:lnTo>
                  <a:pt x="504315" y="233041"/>
                </a:lnTo>
                <a:lnTo>
                  <a:pt x="503046" y="226445"/>
                </a:lnTo>
                <a:lnTo>
                  <a:pt x="501777" y="219333"/>
                </a:lnTo>
                <a:lnTo>
                  <a:pt x="504190" y="213491"/>
                </a:lnTo>
                <a:lnTo>
                  <a:pt x="512168" y="208258"/>
                </a:lnTo>
                <a:lnTo>
                  <a:pt x="519666" y="204546"/>
                </a:lnTo>
                <a:lnTo>
                  <a:pt x="532344" y="198860"/>
                </a:lnTo>
                <a:lnTo>
                  <a:pt x="550164" y="191266"/>
                </a:lnTo>
                <a:lnTo>
                  <a:pt x="552704" y="186313"/>
                </a:lnTo>
                <a:lnTo>
                  <a:pt x="544321" y="162564"/>
                </a:lnTo>
                <a:lnTo>
                  <a:pt x="539451" y="160784"/>
                </a:lnTo>
                <a:close/>
              </a:path>
              <a:path w="1217295" h="848360">
                <a:moveTo>
                  <a:pt x="1056222" y="0"/>
                </a:moveTo>
                <a:lnTo>
                  <a:pt x="1006412" y="2257"/>
                </a:lnTo>
                <a:lnTo>
                  <a:pt x="956815" y="9568"/>
                </a:lnTo>
                <a:lnTo>
                  <a:pt x="919332" y="18529"/>
                </a:lnTo>
                <a:lnTo>
                  <a:pt x="881277" y="30598"/>
                </a:lnTo>
                <a:lnTo>
                  <a:pt x="841950" y="46998"/>
                </a:lnTo>
                <a:lnTo>
                  <a:pt x="806443" y="65984"/>
                </a:lnTo>
                <a:lnTo>
                  <a:pt x="774664" y="87735"/>
                </a:lnTo>
                <a:lnTo>
                  <a:pt x="737933" y="121350"/>
                </a:lnTo>
                <a:lnTo>
                  <a:pt x="707450" y="160629"/>
                </a:lnTo>
                <a:lnTo>
                  <a:pt x="684753" y="204501"/>
                </a:lnTo>
                <a:lnTo>
                  <a:pt x="672440" y="250133"/>
                </a:lnTo>
                <a:lnTo>
                  <a:pt x="669524" y="285981"/>
                </a:lnTo>
                <a:lnTo>
                  <a:pt x="669766" y="298266"/>
                </a:lnTo>
                <a:lnTo>
                  <a:pt x="674162" y="336193"/>
                </a:lnTo>
                <a:lnTo>
                  <a:pt x="684104" y="375832"/>
                </a:lnTo>
                <a:lnTo>
                  <a:pt x="698727" y="413661"/>
                </a:lnTo>
                <a:lnTo>
                  <a:pt x="717007" y="447497"/>
                </a:lnTo>
                <a:lnTo>
                  <a:pt x="747385" y="487975"/>
                </a:lnTo>
                <a:lnTo>
                  <a:pt x="776740" y="516596"/>
                </a:lnTo>
                <a:lnTo>
                  <a:pt x="813539" y="542517"/>
                </a:lnTo>
                <a:lnTo>
                  <a:pt x="853538" y="560635"/>
                </a:lnTo>
                <a:lnTo>
                  <a:pt x="896797" y="570922"/>
                </a:lnTo>
                <a:lnTo>
                  <a:pt x="927477" y="573417"/>
                </a:lnTo>
                <a:lnTo>
                  <a:pt x="943375" y="573352"/>
                </a:lnTo>
                <a:lnTo>
                  <a:pt x="993332" y="567896"/>
                </a:lnTo>
                <a:lnTo>
                  <a:pt x="1046727" y="554527"/>
                </a:lnTo>
                <a:lnTo>
                  <a:pt x="1090249" y="538371"/>
                </a:lnTo>
                <a:lnTo>
                  <a:pt x="1125287" y="520919"/>
                </a:lnTo>
                <a:lnTo>
                  <a:pt x="1152046" y="504142"/>
                </a:lnTo>
                <a:lnTo>
                  <a:pt x="1000192" y="504142"/>
                </a:lnTo>
                <a:lnTo>
                  <a:pt x="988186" y="503890"/>
                </a:lnTo>
                <a:lnTo>
                  <a:pt x="941948" y="495117"/>
                </a:lnTo>
                <a:lnTo>
                  <a:pt x="897264" y="474245"/>
                </a:lnTo>
                <a:lnTo>
                  <a:pt x="858700" y="444257"/>
                </a:lnTo>
                <a:lnTo>
                  <a:pt x="833679" y="415446"/>
                </a:lnTo>
                <a:lnTo>
                  <a:pt x="811913" y="380954"/>
                </a:lnTo>
                <a:lnTo>
                  <a:pt x="793324" y="340543"/>
                </a:lnTo>
                <a:lnTo>
                  <a:pt x="780391" y="299332"/>
                </a:lnTo>
                <a:lnTo>
                  <a:pt x="774359" y="261282"/>
                </a:lnTo>
                <a:lnTo>
                  <a:pt x="773786" y="250133"/>
                </a:lnTo>
                <a:lnTo>
                  <a:pt x="773787" y="236818"/>
                </a:lnTo>
                <a:lnTo>
                  <a:pt x="781052" y="189705"/>
                </a:lnTo>
                <a:lnTo>
                  <a:pt x="800445" y="145299"/>
                </a:lnTo>
                <a:lnTo>
                  <a:pt x="832675" y="108365"/>
                </a:lnTo>
                <a:lnTo>
                  <a:pt x="865343" y="86007"/>
                </a:lnTo>
                <a:lnTo>
                  <a:pt x="905686" y="68094"/>
                </a:lnTo>
                <a:lnTo>
                  <a:pt x="944643" y="58422"/>
                </a:lnTo>
                <a:lnTo>
                  <a:pt x="969357" y="56486"/>
                </a:lnTo>
                <a:lnTo>
                  <a:pt x="1080976" y="56486"/>
                </a:lnTo>
                <a:lnTo>
                  <a:pt x="1079676" y="50239"/>
                </a:lnTo>
                <a:lnTo>
                  <a:pt x="1077435" y="38193"/>
                </a:lnTo>
                <a:lnTo>
                  <a:pt x="1075486" y="26223"/>
                </a:lnTo>
                <a:lnTo>
                  <a:pt x="1073919" y="14981"/>
                </a:lnTo>
                <a:lnTo>
                  <a:pt x="1072642" y="3814"/>
                </a:lnTo>
                <a:lnTo>
                  <a:pt x="1056222" y="0"/>
                </a:lnTo>
                <a:close/>
              </a:path>
              <a:path w="1217295" h="848360">
                <a:moveTo>
                  <a:pt x="1203837" y="405268"/>
                </a:moveTo>
                <a:lnTo>
                  <a:pt x="1175969" y="432461"/>
                </a:lnTo>
                <a:lnTo>
                  <a:pt x="1135120" y="462315"/>
                </a:lnTo>
                <a:lnTo>
                  <a:pt x="1101296" y="480073"/>
                </a:lnTo>
                <a:lnTo>
                  <a:pt x="1063595" y="494036"/>
                </a:lnTo>
                <a:lnTo>
                  <a:pt x="1024837" y="502356"/>
                </a:lnTo>
                <a:lnTo>
                  <a:pt x="1000192" y="504142"/>
                </a:lnTo>
                <a:lnTo>
                  <a:pt x="1152046" y="504142"/>
                </a:lnTo>
                <a:lnTo>
                  <a:pt x="1186827" y="476794"/>
                </a:lnTo>
                <a:lnTo>
                  <a:pt x="1216914" y="408690"/>
                </a:lnTo>
                <a:lnTo>
                  <a:pt x="1203837" y="405268"/>
                </a:lnTo>
                <a:close/>
              </a:path>
              <a:path w="1217295" h="848360">
                <a:moveTo>
                  <a:pt x="1080976" y="56486"/>
                </a:moveTo>
                <a:lnTo>
                  <a:pt x="969357" y="56486"/>
                </a:lnTo>
                <a:lnTo>
                  <a:pt x="981372" y="56939"/>
                </a:lnTo>
                <a:lnTo>
                  <a:pt x="993176" y="58369"/>
                </a:lnTo>
                <a:lnTo>
                  <a:pt x="1038518" y="74302"/>
                </a:lnTo>
                <a:lnTo>
                  <a:pt x="1064429" y="115753"/>
                </a:lnTo>
                <a:lnTo>
                  <a:pt x="1070609" y="131703"/>
                </a:lnTo>
                <a:lnTo>
                  <a:pt x="1075435" y="134243"/>
                </a:lnTo>
                <a:lnTo>
                  <a:pt x="1096137" y="127004"/>
                </a:lnTo>
                <a:lnTo>
                  <a:pt x="1095797" y="114861"/>
                </a:lnTo>
                <a:lnTo>
                  <a:pt x="1091912" y="101351"/>
                </a:lnTo>
                <a:lnTo>
                  <a:pt x="1088260" y="87735"/>
                </a:lnTo>
                <a:lnTo>
                  <a:pt x="1085137" y="75209"/>
                </a:lnTo>
                <a:lnTo>
                  <a:pt x="1082243" y="62578"/>
                </a:lnTo>
                <a:lnTo>
                  <a:pt x="1080976" y="5648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309" y="2733675"/>
            <a:ext cx="196215" cy="151130"/>
          </a:xfrm>
          <a:custGeom>
            <a:avLst/>
            <a:gdLst/>
            <a:ahLst/>
            <a:cxnLst/>
            <a:rect l="l" t="t" r="r" b="b"/>
            <a:pathLst>
              <a:path w="196214" h="151130">
                <a:moveTo>
                  <a:pt x="184176" y="0"/>
                </a:moveTo>
                <a:lnTo>
                  <a:pt x="0" y="69545"/>
                </a:lnTo>
                <a:lnTo>
                  <a:pt x="1016" y="79278"/>
                </a:lnTo>
                <a:lnTo>
                  <a:pt x="2015" y="92806"/>
                </a:lnTo>
                <a:lnTo>
                  <a:pt x="3024" y="110724"/>
                </a:lnTo>
                <a:lnTo>
                  <a:pt x="3422" y="126561"/>
                </a:lnTo>
                <a:lnTo>
                  <a:pt x="3065" y="138809"/>
                </a:lnTo>
                <a:lnTo>
                  <a:pt x="1931" y="147447"/>
                </a:lnTo>
                <a:lnTo>
                  <a:pt x="9170" y="151130"/>
                </a:lnTo>
                <a:lnTo>
                  <a:pt x="195860" y="85089"/>
                </a:lnTo>
                <a:lnTo>
                  <a:pt x="194966" y="79004"/>
                </a:lnTo>
                <a:lnTo>
                  <a:pt x="193044" y="63620"/>
                </a:lnTo>
                <a:lnTo>
                  <a:pt x="191789" y="49436"/>
                </a:lnTo>
                <a:lnTo>
                  <a:pt x="191195" y="36452"/>
                </a:lnTo>
                <a:lnTo>
                  <a:pt x="191256" y="24668"/>
                </a:lnTo>
                <a:lnTo>
                  <a:pt x="191967" y="14083"/>
                </a:lnTo>
                <a:lnTo>
                  <a:pt x="193320" y="4699"/>
                </a:lnTo>
                <a:lnTo>
                  <a:pt x="18417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4" y="1779387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738" y="992387"/>
                </a:moveTo>
                <a:lnTo>
                  <a:pt x="90259" y="1000261"/>
                </a:lnTo>
                <a:lnTo>
                  <a:pt x="91234" y="1014427"/>
                </a:lnTo>
                <a:lnTo>
                  <a:pt x="96181" y="1029152"/>
                </a:lnTo>
                <a:lnTo>
                  <a:pt x="100658" y="1043216"/>
                </a:lnTo>
                <a:lnTo>
                  <a:pt x="111268" y="1081452"/>
                </a:lnTo>
                <a:lnTo>
                  <a:pt x="118834" y="1123197"/>
                </a:lnTo>
                <a:lnTo>
                  <a:pt x="130433" y="1129882"/>
                </a:lnTo>
                <a:lnTo>
                  <a:pt x="142734" y="1130817"/>
                </a:lnTo>
                <a:lnTo>
                  <a:pt x="154966" y="1131352"/>
                </a:lnTo>
                <a:lnTo>
                  <a:pt x="167154" y="1131477"/>
                </a:lnTo>
                <a:lnTo>
                  <a:pt x="179325" y="1131182"/>
                </a:lnTo>
                <a:lnTo>
                  <a:pt x="228370" y="1125620"/>
                </a:lnTo>
                <a:lnTo>
                  <a:pt x="266275" y="1116578"/>
                </a:lnTo>
                <a:lnTo>
                  <a:pt x="305238" y="1102914"/>
                </a:lnTo>
                <a:lnTo>
                  <a:pt x="340169" y="1085425"/>
                </a:lnTo>
                <a:lnTo>
                  <a:pt x="353690" y="1076880"/>
                </a:lnTo>
                <a:lnTo>
                  <a:pt x="224394" y="1076880"/>
                </a:lnTo>
                <a:lnTo>
                  <a:pt x="211145" y="1076532"/>
                </a:lnTo>
                <a:lnTo>
                  <a:pt x="171353" y="1068902"/>
                </a:lnTo>
                <a:lnTo>
                  <a:pt x="133699" y="1035155"/>
                </a:lnTo>
                <a:lnTo>
                  <a:pt x="117056" y="994800"/>
                </a:lnTo>
                <a:lnTo>
                  <a:pt x="112738" y="992387"/>
                </a:lnTo>
                <a:close/>
              </a:path>
              <a:path w="2085975" h="1131570">
                <a:moveTo>
                  <a:pt x="435089" y="877844"/>
                </a:moveTo>
                <a:lnTo>
                  <a:pt x="279150" y="877844"/>
                </a:lnTo>
                <a:lnTo>
                  <a:pt x="291230" y="878528"/>
                </a:lnTo>
                <a:lnTo>
                  <a:pt x="303671" y="880109"/>
                </a:lnTo>
                <a:lnTo>
                  <a:pt x="342182" y="909609"/>
                </a:lnTo>
                <a:lnTo>
                  <a:pt x="357819" y="950231"/>
                </a:lnTo>
                <a:lnTo>
                  <a:pt x="358656" y="962417"/>
                </a:lnTo>
                <a:lnTo>
                  <a:pt x="358165" y="975583"/>
                </a:lnTo>
                <a:lnTo>
                  <a:pt x="348363" y="1012498"/>
                </a:lnTo>
                <a:lnTo>
                  <a:pt x="314735" y="1049055"/>
                </a:lnTo>
                <a:lnTo>
                  <a:pt x="272686" y="1069414"/>
                </a:lnTo>
                <a:lnTo>
                  <a:pt x="224394" y="1076880"/>
                </a:lnTo>
                <a:lnTo>
                  <a:pt x="353690" y="1076880"/>
                </a:lnTo>
                <a:lnTo>
                  <a:pt x="388611" y="1048200"/>
                </a:lnTo>
                <a:lnTo>
                  <a:pt x="418601" y="1007534"/>
                </a:lnTo>
                <a:lnTo>
                  <a:pt x="433627" y="971329"/>
                </a:lnTo>
                <a:lnTo>
                  <a:pt x="440860" y="922266"/>
                </a:lnTo>
                <a:lnTo>
                  <a:pt x="440430" y="909894"/>
                </a:lnTo>
                <a:lnTo>
                  <a:pt x="439103" y="897476"/>
                </a:lnTo>
                <a:lnTo>
                  <a:pt x="436878" y="885010"/>
                </a:lnTo>
                <a:lnTo>
                  <a:pt x="435089" y="877844"/>
                </a:lnTo>
                <a:close/>
              </a:path>
              <a:path w="2085975" h="1131570">
                <a:moveTo>
                  <a:pt x="258421" y="554777"/>
                </a:moveTo>
                <a:lnTo>
                  <a:pt x="210784" y="559338"/>
                </a:lnTo>
                <a:lnTo>
                  <a:pt x="171120" y="568782"/>
                </a:lnTo>
                <a:lnTo>
                  <a:pt x="129225" y="583125"/>
                </a:lnTo>
                <a:lnTo>
                  <a:pt x="92575" y="600914"/>
                </a:lnTo>
                <a:lnTo>
                  <a:pt x="61315" y="622737"/>
                </a:lnTo>
                <a:lnTo>
                  <a:pt x="27492" y="659131"/>
                </a:lnTo>
                <a:lnTo>
                  <a:pt x="5593" y="701935"/>
                </a:lnTo>
                <a:lnTo>
                  <a:pt x="0" y="747796"/>
                </a:lnTo>
                <a:lnTo>
                  <a:pt x="927" y="760262"/>
                </a:lnTo>
                <a:lnTo>
                  <a:pt x="9549" y="800693"/>
                </a:lnTo>
                <a:lnTo>
                  <a:pt x="26936" y="839691"/>
                </a:lnTo>
                <a:lnTo>
                  <a:pt x="61829" y="875928"/>
                </a:lnTo>
                <a:lnTo>
                  <a:pt x="98047" y="892559"/>
                </a:lnTo>
                <a:lnTo>
                  <a:pt x="126038" y="894971"/>
                </a:lnTo>
                <a:lnTo>
                  <a:pt x="137463" y="894770"/>
                </a:lnTo>
                <a:lnTo>
                  <a:pt x="178124" y="891145"/>
                </a:lnTo>
                <a:lnTo>
                  <a:pt x="242115" y="880618"/>
                </a:lnTo>
                <a:lnTo>
                  <a:pt x="254890" y="878946"/>
                </a:lnTo>
                <a:lnTo>
                  <a:pt x="267136" y="878002"/>
                </a:lnTo>
                <a:lnTo>
                  <a:pt x="279150" y="877844"/>
                </a:lnTo>
                <a:lnTo>
                  <a:pt x="435089" y="877844"/>
                </a:lnTo>
                <a:lnTo>
                  <a:pt x="433754" y="872494"/>
                </a:lnTo>
                <a:lnTo>
                  <a:pt x="414906" y="827987"/>
                </a:lnTo>
                <a:lnTo>
                  <a:pt x="381944" y="790857"/>
                </a:lnTo>
                <a:lnTo>
                  <a:pt x="380975" y="790240"/>
                </a:lnTo>
                <a:lnTo>
                  <a:pt x="152475" y="790240"/>
                </a:lnTo>
                <a:lnTo>
                  <a:pt x="141813" y="789612"/>
                </a:lnTo>
                <a:lnTo>
                  <a:pt x="102837" y="772646"/>
                </a:lnTo>
                <a:lnTo>
                  <a:pt x="81316" y="735012"/>
                </a:lnTo>
                <a:lnTo>
                  <a:pt x="77832" y="712321"/>
                </a:lnTo>
                <a:lnTo>
                  <a:pt x="78616" y="700710"/>
                </a:lnTo>
                <a:lnTo>
                  <a:pt x="92395" y="662625"/>
                </a:lnTo>
                <a:lnTo>
                  <a:pt x="129227" y="630520"/>
                </a:lnTo>
                <a:lnTo>
                  <a:pt x="168615" y="615038"/>
                </a:lnTo>
                <a:lnTo>
                  <a:pt x="206067" y="610284"/>
                </a:lnTo>
                <a:lnTo>
                  <a:pt x="300826" y="610284"/>
                </a:lnTo>
                <a:lnTo>
                  <a:pt x="297973" y="597836"/>
                </a:lnTo>
                <a:lnTo>
                  <a:pt x="295570" y="586198"/>
                </a:lnTo>
                <a:lnTo>
                  <a:pt x="293516" y="574966"/>
                </a:lnTo>
                <a:lnTo>
                  <a:pt x="291808" y="564143"/>
                </a:lnTo>
                <a:lnTo>
                  <a:pt x="280123" y="555885"/>
                </a:lnTo>
                <a:lnTo>
                  <a:pt x="269443" y="555051"/>
                </a:lnTo>
                <a:lnTo>
                  <a:pt x="258421" y="554777"/>
                </a:lnTo>
                <a:close/>
              </a:path>
              <a:path w="2085975" h="1131570">
                <a:moveTo>
                  <a:pt x="307893" y="770615"/>
                </a:moveTo>
                <a:lnTo>
                  <a:pt x="268472" y="774978"/>
                </a:lnTo>
                <a:lnTo>
                  <a:pt x="219703" y="783601"/>
                </a:lnTo>
                <a:lnTo>
                  <a:pt x="204075" y="786128"/>
                </a:lnTo>
                <a:lnTo>
                  <a:pt x="189635" y="788086"/>
                </a:lnTo>
                <a:lnTo>
                  <a:pt x="176288" y="789445"/>
                </a:lnTo>
                <a:lnTo>
                  <a:pt x="163933" y="790174"/>
                </a:lnTo>
                <a:lnTo>
                  <a:pt x="152475" y="790240"/>
                </a:lnTo>
                <a:lnTo>
                  <a:pt x="380975" y="790240"/>
                </a:lnTo>
                <a:lnTo>
                  <a:pt x="338126" y="773198"/>
                </a:lnTo>
                <a:lnTo>
                  <a:pt x="323876" y="771389"/>
                </a:lnTo>
                <a:lnTo>
                  <a:pt x="307893" y="770615"/>
                </a:lnTo>
                <a:close/>
              </a:path>
              <a:path w="2085975" h="1131570">
                <a:moveTo>
                  <a:pt x="300826" y="610284"/>
                </a:moveTo>
                <a:lnTo>
                  <a:pt x="206067" y="610284"/>
                </a:lnTo>
                <a:lnTo>
                  <a:pt x="219537" y="610560"/>
                </a:lnTo>
                <a:lnTo>
                  <a:pt x="233420" y="612439"/>
                </a:lnTo>
                <a:lnTo>
                  <a:pt x="270700" y="636729"/>
                </a:lnTo>
                <a:lnTo>
                  <a:pt x="287744" y="678570"/>
                </a:lnTo>
                <a:lnTo>
                  <a:pt x="292443" y="680856"/>
                </a:lnTo>
                <a:lnTo>
                  <a:pt x="314541" y="672982"/>
                </a:lnTo>
                <a:lnTo>
                  <a:pt x="315262" y="662625"/>
                </a:lnTo>
                <a:lnTo>
                  <a:pt x="315181" y="661766"/>
                </a:lnTo>
                <a:lnTo>
                  <a:pt x="311114" y="648465"/>
                </a:lnTo>
                <a:lnTo>
                  <a:pt x="307294" y="635197"/>
                </a:lnTo>
                <a:lnTo>
                  <a:pt x="303832" y="622336"/>
                </a:lnTo>
                <a:lnTo>
                  <a:pt x="300826" y="610284"/>
                </a:lnTo>
                <a:close/>
              </a:path>
              <a:path w="2085975" h="1131570">
                <a:moveTo>
                  <a:pt x="647408" y="405520"/>
                </a:moveTo>
                <a:lnTo>
                  <a:pt x="597537" y="426251"/>
                </a:lnTo>
                <a:lnTo>
                  <a:pt x="596684" y="457374"/>
                </a:lnTo>
                <a:lnTo>
                  <a:pt x="595211" y="514359"/>
                </a:lnTo>
                <a:lnTo>
                  <a:pt x="583857" y="798185"/>
                </a:lnTo>
                <a:lnTo>
                  <a:pt x="581188" y="854847"/>
                </a:lnTo>
                <a:lnTo>
                  <a:pt x="578766" y="894540"/>
                </a:lnTo>
                <a:lnTo>
                  <a:pt x="574823" y="934267"/>
                </a:lnTo>
                <a:lnTo>
                  <a:pt x="551506" y="966442"/>
                </a:lnTo>
                <a:lnTo>
                  <a:pt x="535394" y="974099"/>
                </a:lnTo>
                <a:lnTo>
                  <a:pt x="532727" y="978925"/>
                </a:lnTo>
                <a:lnTo>
                  <a:pt x="540855" y="1001785"/>
                </a:lnTo>
                <a:lnTo>
                  <a:pt x="553253" y="1000590"/>
                </a:lnTo>
                <a:lnTo>
                  <a:pt x="594555" y="984470"/>
                </a:lnTo>
                <a:lnTo>
                  <a:pt x="614184" y="977089"/>
                </a:lnTo>
                <a:lnTo>
                  <a:pt x="622034" y="974249"/>
                </a:lnTo>
                <a:lnTo>
                  <a:pt x="700113" y="948953"/>
                </a:lnTo>
                <a:lnTo>
                  <a:pt x="702399" y="944127"/>
                </a:lnTo>
                <a:lnTo>
                  <a:pt x="697323" y="929718"/>
                </a:lnTo>
                <a:lnTo>
                  <a:pt x="650224" y="929718"/>
                </a:lnTo>
                <a:lnTo>
                  <a:pt x="637838" y="927827"/>
                </a:lnTo>
                <a:lnTo>
                  <a:pt x="627244" y="887537"/>
                </a:lnTo>
                <a:lnTo>
                  <a:pt x="626906" y="873101"/>
                </a:lnTo>
                <a:lnTo>
                  <a:pt x="627014" y="844772"/>
                </a:lnTo>
                <a:lnTo>
                  <a:pt x="628014" y="803577"/>
                </a:lnTo>
                <a:lnTo>
                  <a:pt x="711347" y="773227"/>
                </a:lnTo>
                <a:lnTo>
                  <a:pt x="755336" y="757818"/>
                </a:lnTo>
                <a:lnTo>
                  <a:pt x="628866" y="757818"/>
                </a:lnTo>
                <a:lnTo>
                  <a:pt x="635724" y="548649"/>
                </a:lnTo>
                <a:lnTo>
                  <a:pt x="778695" y="548649"/>
                </a:lnTo>
                <a:lnTo>
                  <a:pt x="647408" y="405520"/>
                </a:lnTo>
                <a:close/>
              </a:path>
              <a:path w="2085975" h="1131570">
                <a:moveTo>
                  <a:pt x="686218" y="920513"/>
                </a:moveTo>
                <a:lnTo>
                  <a:pt x="671599" y="924674"/>
                </a:lnTo>
                <a:lnTo>
                  <a:pt x="659753" y="927722"/>
                </a:lnTo>
                <a:lnTo>
                  <a:pt x="650224" y="929718"/>
                </a:lnTo>
                <a:lnTo>
                  <a:pt x="697323" y="929718"/>
                </a:lnTo>
                <a:lnTo>
                  <a:pt x="694525" y="921775"/>
                </a:lnTo>
                <a:lnTo>
                  <a:pt x="686218" y="920513"/>
                </a:lnTo>
                <a:close/>
              </a:path>
              <a:path w="2085975" h="1131570">
                <a:moveTo>
                  <a:pt x="954249" y="740038"/>
                </a:moveTo>
                <a:lnTo>
                  <a:pt x="807301" y="740038"/>
                </a:lnTo>
                <a:lnTo>
                  <a:pt x="863176" y="805404"/>
                </a:lnTo>
                <a:lnTo>
                  <a:pt x="873388" y="817993"/>
                </a:lnTo>
                <a:lnTo>
                  <a:pt x="880336" y="828124"/>
                </a:lnTo>
                <a:lnTo>
                  <a:pt x="884214" y="836434"/>
                </a:lnTo>
                <a:lnTo>
                  <a:pt x="881129" y="846124"/>
                </a:lnTo>
                <a:lnTo>
                  <a:pt x="869023" y="853957"/>
                </a:lnTo>
                <a:lnTo>
                  <a:pt x="839178" y="866530"/>
                </a:lnTo>
                <a:lnTo>
                  <a:pt x="837019" y="871610"/>
                </a:lnTo>
                <a:lnTo>
                  <a:pt x="844766" y="893708"/>
                </a:lnTo>
                <a:lnTo>
                  <a:pt x="853199" y="894540"/>
                </a:lnTo>
                <a:lnTo>
                  <a:pt x="897415" y="877485"/>
                </a:lnTo>
                <a:lnTo>
                  <a:pt x="959230" y="854847"/>
                </a:lnTo>
                <a:lnTo>
                  <a:pt x="972693" y="850064"/>
                </a:lnTo>
                <a:lnTo>
                  <a:pt x="1063206" y="820302"/>
                </a:lnTo>
                <a:lnTo>
                  <a:pt x="1065111" y="815730"/>
                </a:lnTo>
                <a:lnTo>
                  <a:pt x="1058386" y="796836"/>
                </a:lnTo>
                <a:lnTo>
                  <a:pt x="1023904" y="796836"/>
                </a:lnTo>
                <a:lnTo>
                  <a:pt x="1010872" y="796201"/>
                </a:lnTo>
                <a:lnTo>
                  <a:pt x="1000730" y="789162"/>
                </a:lnTo>
                <a:lnTo>
                  <a:pt x="988149" y="776995"/>
                </a:lnTo>
                <a:lnTo>
                  <a:pt x="954249" y="740038"/>
                </a:lnTo>
                <a:close/>
              </a:path>
              <a:path w="2085975" h="1131570">
                <a:moveTo>
                  <a:pt x="1047898" y="792152"/>
                </a:moveTo>
                <a:lnTo>
                  <a:pt x="1035879" y="795381"/>
                </a:lnTo>
                <a:lnTo>
                  <a:pt x="1023904" y="796836"/>
                </a:lnTo>
                <a:lnTo>
                  <a:pt x="1058386" y="796836"/>
                </a:lnTo>
                <a:lnTo>
                  <a:pt x="1057110" y="793251"/>
                </a:lnTo>
                <a:lnTo>
                  <a:pt x="1047898" y="792152"/>
                </a:lnTo>
                <a:close/>
              </a:path>
              <a:path w="2085975" h="1131570">
                <a:moveTo>
                  <a:pt x="778695" y="548649"/>
                </a:moveTo>
                <a:lnTo>
                  <a:pt x="635724" y="548649"/>
                </a:lnTo>
                <a:lnTo>
                  <a:pt x="775932" y="705748"/>
                </a:lnTo>
                <a:lnTo>
                  <a:pt x="763529" y="710574"/>
                </a:lnTo>
                <a:lnTo>
                  <a:pt x="741751" y="718752"/>
                </a:lnTo>
                <a:lnTo>
                  <a:pt x="700407" y="733696"/>
                </a:lnTo>
                <a:lnTo>
                  <a:pt x="649245" y="751227"/>
                </a:lnTo>
                <a:lnTo>
                  <a:pt x="628866" y="757818"/>
                </a:lnTo>
                <a:lnTo>
                  <a:pt x="755336" y="757818"/>
                </a:lnTo>
                <a:lnTo>
                  <a:pt x="807301" y="740038"/>
                </a:lnTo>
                <a:lnTo>
                  <a:pt x="954249" y="740038"/>
                </a:lnTo>
                <a:lnTo>
                  <a:pt x="778695" y="548649"/>
                </a:lnTo>
                <a:close/>
              </a:path>
              <a:path w="2085975" h="1131570">
                <a:moveTo>
                  <a:pt x="1503762" y="560460"/>
                </a:moveTo>
                <a:lnTo>
                  <a:pt x="1405852" y="560460"/>
                </a:lnTo>
                <a:lnTo>
                  <a:pt x="1424027" y="618727"/>
                </a:lnTo>
                <a:lnTo>
                  <a:pt x="1426213" y="631691"/>
                </a:lnTo>
                <a:lnTo>
                  <a:pt x="1395438" y="667140"/>
                </a:lnTo>
                <a:lnTo>
                  <a:pt x="1358862" y="683269"/>
                </a:lnTo>
                <a:lnTo>
                  <a:pt x="1356449" y="688476"/>
                </a:lnTo>
                <a:lnTo>
                  <a:pt x="1364069" y="710193"/>
                </a:lnTo>
                <a:lnTo>
                  <a:pt x="1373122" y="711248"/>
                </a:lnTo>
                <a:lnTo>
                  <a:pt x="1451766" y="680874"/>
                </a:lnTo>
                <a:lnTo>
                  <a:pt x="1481937" y="669731"/>
                </a:lnTo>
                <a:lnTo>
                  <a:pt x="1516532" y="657639"/>
                </a:lnTo>
                <a:lnTo>
                  <a:pt x="1553295" y="645442"/>
                </a:lnTo>
                <a:lnTo>
                  <a:pt x="1576630" y="638077"/>
                </a:lnTo>
                <a:lnTo>
                  <a:pt x="1599019" y="631326"/>
                </a:lnTo>
                <a:lnTo>
                  <a:pt x="1601432" y="625738"/>
                </a:lnTo>
                <a:lnTo>
                  <a:pt x="1596893" y="613045"/>
                </a:lnTo>
                <a:lnTo>
                  <a:pt x="1539194" y="613045"/>
                </a:lnTo>
                <a:lnTo>
                  <a:pt x="1529801" y="611512"/>
                </a:lnTo>
                <a:lnTo>
                  <a:pt x="1506502" y="567606"/>
                </a:lnTo>
                <a:lnTo>
                  <a:pt x="1503762" y="560460"/>
                </a:lnTo>
                <a:close/>
              </a:path>
              <a:path w="2085975" h="1131570">
                <a:moveTo>
                  <a:pt x="1362545" y="162950"/>
                </a:moveTo>
                <a:lnTo>
                  <a:pt x="1280616" y="211994"/>
                </a:lnTo>
                <a:lnTo>
                  <a:pt x="1268747" y="253053"/>
                </a:lnTo>
                <a:lnTo>
                  <a:pt x="1258752" y="297796"/>
                </a:lnTo>
                <a:lnTo>
                  <a:pt x="1250858" y="339024"/>
                </a:lnTo>
                <a:lnTo>
                  <a:pt x="1242545" y="387349"/>
                </a:lnTo>
                <a:lnTo>
                  <a:pt x="1234124" y="441216"/>
                </a:lnTo>
                <a:lnTo>
                  <a:pt x="1227536" y="488862"/>
                </a:lnTo>
                <a:lnTo>
                  <a:pt x="1222766" y="529853"/>
                </a:lnTo>
                <a:lnTo>
                  <a:pt x="1219419" y="572149"/>
                </a:lnTo>
                <a:lnTo>
                  <a:pt x="1219035" y="595893"/>
                </a:lnTo>
                <a:lnTo>
                  <a:pt x="1244208" y="619359"/>
                </a:lnTo>
                <a:lnTo>
                  <a:pt x="1270118" y="609490"/>
                </a:lnTo>
                <a:lnTo>
                  <a:pt x="1280676" y="605582"/>
                </a:lnTo>
                <a:lnTo>
                  <a:pt x="1282909" y="604783"/>
                </a:lnTo>
                <a:lnTo>
                  <a:pt x="1359497" y="576843"/>
                </a:lnTo>
                <a:lnTo>
                  <a:pt x="1405852" y="560460"/>
                </a:lnTo>
                <a:lnTo>
                  <a:pt x="1503762" y="560460"/>
                </a:lnTo>
                <a:lnTo>
                  <a:pt x="1499819" y="550176"/>
                </a:lnTo>
                <a:lnTo>
                  <a:pt x="1498574" y="546734"/>
                </a:lnTo>
                <a:lnTo>
                  <a:pt x="1259837" y="546734"/>
                </a:lnTo>
                <a:lnTo>
                  <a:pt x="1261513" y="528233"/>
                </a:lnTo>
                <a:lnTo>
                  <a:pt x="1266146" y="479326"/>
                </a:lnTo>
                <a:lnTo>
                  <a:pt x="1270217" y="440077"/>
                </a:lnTo>
                <a:lnTo>
                  <a:pt x="1274845" y="402252"/>
                </a:lnTo>
                <a:lnTo>
                  <a:pt x="1282989" y="353971"/>
                </a:lnTo>
                <a:lnTo>
                  <a:pt x="1290425" y="316258"/>
                </a:lnTo>
                <a:lnTo>
                  <a:pt x="1299643" y="272811"/>
                </a:lnTo>
                <a:lnTo>
                  <a:pt x="1303109" y="257057"/>
                </a:lnTo>
                <a:lnTo>
                  <a:pt x="1397646" y="257057"/>
                </a:lnTo>
                <a:lnTo>
                  <a:pt x="1393132" y="242927"/>
                </a:lnTo>
                <a:lnTo>
                  <a:pt x="1380319" y="200872"/>
                </a:lnTo>
                <a:lnTo>
                  <a:pt x="1370927" y="166633"/>
                </a:lnTo>
                <a:lnTo>
                  <a:pt x="1362545" y="162950"/>
                </a:lnTo>
                <a:close/>
              </a:path>
              <a:path w="2085975" h="1131570">
                <a:moveTo>
                  <a:pt x="1593939" y="604783"/>
                </a:moveTo>
                <a:lnTo>
                  <a:pt x="1580237" y="604826"/>
                </a:lnTo>
                <a:lnTo>
                  <a:pt x="1568446" y="607564"/>
                </a:lnTo>
                <a:lnTo>
                  <a:pt x="1552742" y="611406"/>
                </a:lnTo>
                <a:lnTo>
                  <a:pt x="1539194" y="613045"/>
                </a:lnTo>
                <a:lnTo>
                  <a:pt x="1596893" y="613045"/>
                </a:lnTo>
                <a:lnTo>
                  <a:pt x="1593939" y="604783"/>
                </a:lnTo>
                <a:close/>
              </a:path>
              <a:path w="2085975" h="1131570">
                <a:moveTo>
                  <a:pt x="1397646" y="257057"/>
                </a:moveTo>
                <a:lnTo>
                  <a:pt x="1303109" y="257057"/>
                </a:lnTo>
                <a:lnTo>
                  <a:pt x="1385659" y="502421"/>
                </a:lnTo>
                <a:lnTo>
                  <a:pt x="1259837" y="546734"/>
                </a:lnTo>
                <a:lnTo>
                  <a:pt x="1498574" y="546734"/>
                </a:lnTo>
                <a:lnTo>
                  <a:pt x="1492466" y="529853"/>
                </a:lnTo>
                <a:lnTo>
                  <a:pt x="1543139" y="511819"/>
                </a:lnTo>
                <a:lnTo>
                  <a:pt x="1549108" y="509914"/>
                </a:lnTo>
                <a:lnTo>
                  <a:pt x="1552918" y="508771"/>
                </a:lnTo>
                <a:lnTo>
                  <a:pt x="1554440" y="500292"/>
                </a:lnTo>
                <a:lnTo>
                  <a:pt x="1550762" y="490822"/>
                </a:lnTo>
                <a:lnTo>
                  <a:pt x="1546628" y="479326"/>
                </a:lnTo>
                <a:lnTo>
                  <a:pt x="1544123" y="471941"/>
                </a:lnTo>
                <a:lnTo>
                  <a:pt x="1472019" y="471941"/>
                </a:lnTo>
                <a:lnTo>
                  <a:pt x="1440238" y="382263"/>
                </a:lnTo>
                <a:lnTo>
                  <a:pt x="1423836" y="335333"/>
                </a:lnTo>
                <a:lnTo>
                  <a:pt x="1409383" y="292799"/>
                </a:lnTo>
                <a:lnTo>
                  <a:pt x="1400827" y="266886"/>
                </a:lnTo>
                <a:lnTo>
                  <a:pt x="1397646" y="257057"/>
                </a:lnTo>
                <a:close/>
              </a:path>
              <a:path w="2085975" h="1131570">
                <a:moveTo>
                  <a:pt x="1530042" y="449520"/>
                </a:moveTo>
                <a:lnTo>
                  <a:pt x="1492116" y="464697"/>
                </a:lnTo>
                <a:lnTo>
                  <a:pt x="1472019" y="471941"/>
                </a:lnTo>
                <a:lnTo>
                  <a:pt x="1544123" y="471941"/>
                </a:lnTo>
                <a:lnTo>
                  <a:pt x="1542190" y="466241"/>
                </a:lnTo>
                <a:lnTo>
                  <a:pt x="1537297" y="451113"/>
                </a:lnTo>
                <a:lnTo>
                  <a:pt x="1530042" y="449520"/>
                </a:lnTo>
                <a:close/>
              </a:path>
              <a:path w="2085975" h="1131570">
                <a:moveTo>
                  <a:pt x="1700417" y="484934"/>
                </a:moveTo>
                <a:lnTo>
                  <a:pt x="1662788" y="494822"/>
                </a:lnTo>
                <a:lnTo>
                  <a:pt x="1638790" y="529083"/>
                </a:lnTo>
                <a:lnTo>
                  <a:pt x="1637162" y="540753"/>
                </a:lnTo>
                <a:lnTo>
                  <a:pt x="1638105" y="553138"/>
                </a:lnTo>
                <a:lnTo>
                  <a:pt x="1665633" y="592883"/>
                </a:lnTo>
                <a:lnTo>
                  <a:pt x="1692343" y="602517"/>
                </a:lnTo>
                <a:lnTo>
                  <a:pt x="1704616" y="601837"/>
                </a:lnTo>
                <a:lnTo>
                  <a:pt x="1744121" y="574756"/>
                </a:lnTo>
                <a:lnTo>
                  <a:pt x="1753688" y="548093"/>
                </a:lnTo>
                <a:lnTo>
                  <a:pt x="1753000" y="535758"/>
                </a:lnTo>
                <a:lnTo>
                  <a:pt x="1726480" y="494821"/>
                </a:lnTo>
                <a:lnTo>
                  <a:pt x="1700417" y="484934"/>
                </a:lnTo>
                <a:close/>
              </a:path>
              <a:path w="2085975" h="1131570">
                <a:moveTo>
                  <a:pt x="1881479" y="0"/>
                </a:moveTo>
                <a:lnTo>
                  <a:pt x="1842486" y="4566"/>
                </a:lnTo>
                <a:lnTo>
                  <a:pt x="1801922" y="17805"/>
                </a:lnTo>
                <a:lnTo>
                  <a:pt x="1760395" y="45218"/>
                </a:lnTo>
                <a:lnTo>
                  <a:pt x="1734255" y="76241"/>
                </a:lnTo>
                <a:lnTo>
                  <a:pt x="1716409" y="120136"/>
                </a:lnTo>
                <a:lnTo>
                  <a:pt x="1711248" y="160662"/>
                </a:lnTo>
                <a:lnTo>
                  <a:pt x="1711098" y="176011"/>
                </a:lnTo>
                <a:lnTo>
                  <a:pt x="1711651" y="185377"/>
                </a:lnTo>
                <a:lnTo>
                  <a:pt x="1717686" y="227395"/>
                </a:lnTo>
                <a:lnTo>
                  <a:pt x="1726561" y="264585"/>
                </a:lnTo>
                <a:lnTo>
                  <a:pt x="1739527" y="307597"/>
                </a:lnTo>
                <a:lnTo>
                  <a:pt x="1756572" y="355494"/>
                </a:lnTo>
                <a:lnTo>
                  <a:pt x="1774528" y="397046"/>
                </a:lnTo>
                <a:lnTo>
                  <a:pt x="1793171" y="432325"/>
                </a:lnTo>
                <a:lnTo>
                  <a:pt x="1819061" y="469367"/>
                </a:lnTo>
                <a:lnTo>
                  <a:pt x="1848699" y="496860"/>
                </a:lnTo>
                <a:lnTo>
                  <a:pt x="1889389" y="515947"/>
                </a:lnTo>
                <a:lnTo>
                  <a:pt x="1924015" y="519958"/>
                </a:lnTo>
                <a:lnTo>
                  <a:pt x="1936490" y="519272"/>
                </a:lnTo>
                <a:lnTo>
                  <a:pt x="1977103" y="510994"/>
                </a:lnTo>
                <a:lnTo>
                  <a:pt x="2015370" y="494101"/>
                </a:lnTo>
                <a:lnTo>
                  <a:pt x="2041268" y="473472"/>
                </a:lnTo>
                <a:lnTo>
                  <a:pt x="1964592" y="473472"/>
                </a:lnTo>
                <a:lnTo>
                  <a:pt x="1953126" y="473277"/>
                </a:lnTo>
                <a:lnTo>
                  <a:pt x="1919001" y="456237"/>
                </a:lnTo>
                <a:lnTo>
                  <a:pt x="1888007" y="415087"/>
                </a:lnTo>
                <a:lnTo>
                  <a:pt x="1869079" y="380635"/>
                </a:lnTo>
                <a:lnTo>
                  <a:pt x="1849100" y="337394"/>
                </a:lnTo>
                <a:lnTo>
                  <a:pt x="1833192" y="298544"/>
                </a:lnTo>
                <a:lnTo>
                  <a:pt x="1816590" y="254402"/>
                </a:lnTo>
                <a:lnTo>
                  <a:pt x="1800837" y="207847"/>
                </a:lnTo>
                <a:lnTo>
                  <a:pt x="1789965" y="167459"/>
                </a:lnTo>
                <a:lnTo>
                  <a:pt x="1783165" y="122854"/>
                </a:lnTo>
                <a:lnTo>
                  <a:pt x="1782843" y="113251"/>
                </a:lnTo>
                <a:lnTo>
                  <a:pt x="1783073" y="104237"/>
                </a:lnTo>
                <a:lnTo>
                  <a:pt x="1798418" y="67438"/>
                </a:lnTo>
                <a:lnTo>
                  <a:pt x="1842501" y="50424"/>
                </a:lnTo>
                <a:lnTo>
                  <a:pt x="1979053" y="50424"/>
                </a:lnTo>
                <a:lnTo>
                  <a:pt x="1975317" y="45909"/>
                </a:lnTo>
                <a:lnTo>
                  <a:pt x="1946053" y="19395"/>
                </a:lnTo>
                <a:lnTo>
                  <a:pt x="1904920" y="2265"/>
                </a:lnTo>
                <a:lnTo>
                  <a:pt x="1893448" y="604"/>
                </a:lnTo>
                <a:lnTo>
                  <a:pt x="1881479" y="0"/>
                </a:lnTo>
                <a:close/>
              </a:path>
              <a:path w="2085975" h="1131570">
                <a:moveTo>
                  <a:pt x="1979053" y="50424"/>
                </a:moveTo>
                <a:lnTo>
                  <a:pt x="1842501" y="50424"/>
                </a:lnTo>
                <a:lnTo>
                  <a:pt x="1853020" y="52424"/>
                </a:lnTo>
                <a:lnTo>
                  <a:pt x="1863439" y="56865"/>
                </a:lnTo>
                <a:lnTo>
                  <a:pt x="1894540" y="85388"/>
                </a:lnTo>
                <a:lnTo>
                  <a:pt x="1920077" y="126575"/>
                </a:lnTo>
                <a:lnTo>
                  <a:pt x="1941528" y="170693"/>
                </a:lnTo>
                <a:lnTo>
                  <a:pt x="1958220" y="210296"/>
                </a:lnTo>
                <a:lnTo>
                  <a:pt x="1975434" y="255485"/>
                </a:lnTo>
                <a:lnTo>
                  <a:pt x="1991532" y="301869"/>
                </a:lnTo>
                <a:lnTo>
                  <a:pt x="2002600" y="338720"/>
                </a:lnTo>
                <a:lnTo>
                  <a:pt x="2013771" y="389551"/>
                </a:lnTo>
                <a:lnTo>
                  <a:pt x="2014991" y="405075"/>
                </a:lnTo>
                <a:lnTo>
                  <a:pt x="2014539" y="419067"/>
                </a:lnTo>
                <a:lnTo>
                  <a:pt x="1995813" y="459769"/>
                </a:lnTo>
                <a:lnTo>
                  <a:pt x="1964592" y="473472"/>
                </a:lnTo>
                <a:lnTo>
                  <a:pt x="2041268" y="473472"/>
                </a:lnTo>
                <a:lnTo>
                  <a:pt x="2066371" y="438858"/>
                </a:lnTo>
                <a:lnTo>
                  <a:pt x="2080950" y="399280"/>
                </a:lnTo>
                <a:lnTo>
                  <a:pt x="2085740" y="355295"/>
                </a:lnTo>
                <a:lnTo>
                  <a:pt x="2085398" y="345021"/>
                </a:lnTo>
                <a:lnTo>
                  <a:pt x="2079701" y="298544"/>
                </a:lnTo>
                <a:lnTo>
                  <a:pt x="2070900" y="258881"/>
                </a:lnTo>
                <a:lnTo>
                  <a:pt x="2058209" y="215110"/>
                </a:lnTo>
                <a:lnTo>
                  <a:pt x="2040471" y="164330"/>
                </a:lnTo>
                <a:lnTo>
                  <a:pt x="2022089" y="120955"/>
                </a:lnTo>
                <a:lnTo>
                  <a:pt x="2002720" y="84316"/>
                </a:lnTo>
                <a:lnTo>
                  <a:pt x="1982340" y="54394"/>
                </a:lnTo>
                <a:lnTo>
                  <a:pt x="1979053" y="50424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保留字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64932" y="1030310"/>
            <a:ext cx="10052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0" dirty="0">
                <a:latin typeface="FZLTZHB--B51-0"/>
                <a:cs typeface="FZLTZHB--B51-0"/>
              </a:rPr>
              <a:t>26</a:t>
            </a:r>
            <a:r>
              <a:rPr sz="2000" b="1" dirty="0">
                <a:latin typeface="FZLTZHB--B51-0"/>
                <a:cs typeface="FZLTZHB--B51-0"/>
              </a:rPr>
              <a:t>/</a:t>
            </a:r>
            <a:r>
              <a:rPr sz="2000" b="1" spc="-45" dirty="0">
                <a:latin typeface="FZLTZHB--B51-0"/>
                <a:cs typeface="FZLTZHB--B51-0"/>
              </a:rPr>
              <a:t>35)</a:t>
            </a:r>
            <a:endParaRPr sz="2000">
              <a:latin typeface="FZLTZHB--B51-0"/>
              <a:cs typeface="FZLTZHB--B51-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7192" y="1403858"/>
          <a:ext cx="8136900" cy="3322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7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and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el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im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p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ort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ra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gl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bal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as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el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in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re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urn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no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lo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c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al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as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ert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ex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c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ept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is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try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Tr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u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27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br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ak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fi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al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y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la</a:t>
                      </a:r>
                      <a:r>
                        <a:rPr sz="2400" b="1" spc="15" dirty="0">
                          <a:latin typeface="FZLTZHB--B51-0"/>
                          <a:cs typeface="FZLTZHB--B51-0"/>
                        </a:rPr>
                        <a:t>m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bda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wh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le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Fa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se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cl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for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not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wi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h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No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co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ti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ue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fr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m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or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yi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ld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as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y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nc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1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def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if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pa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del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aw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it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8029575" cy="3020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9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一种二进制语言，直接使用二进制代码表达指令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计算机硬</a:t>
            </a:r>
            <a:r>
              <a:rPr sz="2400" b="1" spc="-5" dirty="0">
                <a:latin typeface="Heiti SC"/>
                <a:cs typeface="Heiti SC"/>
              </a:rPr>
              <a:t>件</a:t>
            </a:r>
            <a:r>
              <a:rPr sz="2400" b="1" spc="5" dirty="0">
                <a:latin typeface="Arial"/>
                <a:cs typeface="Arial"/>
              </a:rPr>
              <a:t>(</a:t>
            </a:r>
            <a:r>
              <a:rPr sz="2400" b="1" spc="15" dirty="0">
                <a:latin typeface="Arial"/>
                <a:cs typeface="Arial"/>
              </a:rPr>
              <a:t>C</a:t>
            </a:r>
            <a:r>
              <a:rPr sz="2400" b="1" spc="90" dirty="0">
                <a:latin typeface="Arial"/>
                <a:cs typeface="Arial"/>
              </a:rPr>
              <a:t>PU</a:t>
            </a:r>
            <a:r>
              <a:rPr sz="2400" b="1" spc="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可以直接执行，与具</a:t>
            </a:r>
            <a:r>
              <a:rPr sz="2400" b="1" spc="5" dirty="0">
                <a:latin typeface="Heiti SC"/>
                <a:cs typeface="Heiti SC"/>
              </a:rPr>
              <a:t>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功能的机器语言</a:t>
            </a:r>
            <a:endParaRPr sz="2400" dirty="0">
              <a:latin typeface="Heiti SC"/>
              <a:cs typeface="Heiti SC"/>
            </a:endParaRPr>
          </a:p>
          <a:p>
            <a:pPr marL="4210685">
              <a:lnSpc>
                <a:spcPts val="3325"/>
              </a:lnSpc>
              <a:tabLst>
                <a:tab pos="6226810" algn="l"/>
              </a:tabLst>
            </a:pPr>
            <a:r>
              <a:rPr sz="3200" b="1" spc="-150" dirty="0">
                <a:solidFill>
                  <a:srgbClr val="006FC0"/>
                </a:solidFill>
                <a:latin typeface="FZLTZHB--B51-0"/>
                <a:cs typeface="FZLTZHB--B51-0"/>
              </a:rPr>
              <a:t>11010010	</a:t>
            </a:r>
            <a:r>
              <a:rPr sz="3200" b="1" spc="-250" dirty="0">
                <a:solidFill>
                  <a:srgbClr val="006FC0"/>
                </a:solidFill>
                <a:latin typeface="FZLTZHB--B51-0"/>
                <a:cs typeface="FZLTZHB--B51-0"/>
              </a:rPr>
              <a:t>00</a:t>
            </a:r>
            <a:r>
              <a:rPr sz="3200" b="1" spc="-215" dirty="0">
                <a:solidFill>
                  <a:srgbClr val="006FC0"/>
                </a:solidFill>
                <a:latin typeface="FZLTZHB--B51-0"/>
                <a:cs typeface="FZLTZHB--B51-0"/>
              </a:rPr>
              <a:t>1</a:t>
            </a:r>
            <a:r>
              <a:rPr sz="3200" b="1" spc="-10" dirty="0">
                <a:solidFill>
                  <a:srgbClr val="006FC0"/>
                </a:solidFill>
                <a:latin typeface="FZLTZHB--B51-0"/>
                <a:cs typeface="FZLTZHB--B51-0"/>
              </a:rPr>
              <a:t>11011</a:t>
            </a:r>
            <a:endParaRPr sz="3200" dirty="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2249762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79006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一种将二进制代码直接对应助记符的编程语言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汇编语言</a:t>
            </a:r>
            <a:r>
              <a:rPr sz="2400" b="1" spc="-5" dirty="0">
                <a:latin typeface="Heiti SC"/>
                <a:cs typeface="Heiti SC"/>
              </a:rPr>
              <a:t>与</a:t>
            </a:r>
            <a:r>
              <a:rPr sz="2400" b="1" spc="-10" dirty="0">
                <a:latin typeface="Arial"/>
                <a:cs typeface="Arial"/>
              </a:rPr>
              <a:t>CP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型号有关，程序不通用，需要汇编器转换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08050" algn="l"/>
              </a:tabLst>
            </a:pPr>
            <a:r>
              <a:rPr sz="3200" b="1" spc="-360" dirty="0">
                <a:solidFill>
                  <a:srgbClr val="006FC0"/>
                </a:solidFill>
                <a:latin typeface="FZLTZHB--B51-0"/>
                <a:cs typeface="FZLTZHB--B51-0"/>
              </a:rPr>
              <a:t>add	</a:t>
            </a:r>
            <a:r>
              <a:rPr sz="3200" b="1" spc="25" dirty="0">
                <a:solidFill>
                  <a:srgbClr val="006FC0"/>
                </a:solidFill>
                <a:latin typeface="FZLTZHB--B51-0"/>
                <a:cs typeface="FZLTZHB--B51-0"/>
              </a:rPr>
              <a:t>2,3,res</a:t>
            </a:r>
            <a:r>
              <a:rPr sz="3200" b="1" spc="15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740" dirty="0">
                <a:solidFill>
                  <a:srgbClr val="006FC0"/>
                </a:solidFill>
                <a:latin typeface="FZLTZHB--B51-0"/>
                <a:cs typeface="FZLTZHB--B51-0"/>
              </a:rPr>
              <a:t>lt</a:t>
            </a:r>
            <a:endParaRPr sz="32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3162563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6814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32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更接近自然语言，同时更容易描述计算问题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高级语言代码与具体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型号无关，编译后运行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  <a:tab pos="2475865" algn="l"/>
                <a:tab pos="2921635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325" dirty="0">
                <a:solidFill>
                  <a:srgbClr val="006FC0"/>
                </a:solidFill>
                <a:latin typeface="FZLTZHB--B51-0"/>
                <a:cs typeface="FZLTZHB--B51-0"/>
              </a:rPr>
              <a:t>2	</a:t>
            </a:r>
            <a:r>
              <a:rPr sz="3200" b="1" spc="-415" dirty="0">
                <a:solidFill>
                  <a:srgbClr val="006FC0"/>
                </a:solidFill>
                <a:latin typeface="FZLTZHB--B51-0"/>
                <a:cs typeface="FZLTZHB--B51-0"/>
              </a:rPr>
              <a:t>+	</a:t>
            </a:r>
            <a:r>
              <a:rPr sz="3200" b="1" spc="-350" dirty="0">
                <a:solidFill>
                  <a:srgbClr val="006FC0"/>
                </a:solidFill>
                <a:latin typeface="FZLTZHB--B51-0"/>
                <a:cs typeface="FZLTZHB--B51-0"/>
              </a:rPr>
              <a:t>3</a:t>
            </a:r>
            <a:endParaRPr sz="32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951855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编程语言种类的发展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2729" y="1657974"/>
            <a:ext cx="5429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粘性整合已有程序，具备庞大计算生态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2729" y="2572755"/>
            <a:ext cx="57670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接近自然语言，编译器，与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729" y="3487409"/>
            <a:ext cx="515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有助记符，汇编器，与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2729" y="4402114"/>
            <a:ext cx="4549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代码直接执行，与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427" y="165797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1427" y="25727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1427" y="3487409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427" y="440211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251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953884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具有庞大计算生态，可以很容易利用已有代码功能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编程思维不再是刀耕火种，而是集成开发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7109" y="4043512"/>
            <a:ext cx="38315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195" dirty="0">
                <a:solidFill>
                  <a:srgbClr val="006FC0"/>
                </a:solidFill>
                <a:latin typeface="FZLTZHB--B51-0"/>
                <a:cs typeface="FZLTZHB--B51-0"/>
              </a:rPr>
              <a:t>s</a:t>
            </a:r>
            <a:r>
              <a:rPr sz="3200" b="1" spc="-73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-1100" dirty="0">
                <a:solidFill>
                  <a:srgbClr val="006FC0"/>
                </a:solidFill>
                <a:latin typeface="FZLTZHB--B51-0"/>
                <a:cs typeface="FZLTZHB--B51-0"/>
              </a:rPr>
              <a:t>m</a:t>
            </a:r>
            <a:r>
              <a:rPr sz="3200" b="1" spc="85" dirty="0">
                <a:solidFill>
                  <a:srgbClr val="006FC0"/>
                </a:solidFill>
                <a:latin typeface="FZLTZHB--B51-0"/>
                <a:cs typeface="FZLTZHB--B51-0"/>
              </a:rPr>
              <a:t>(2</a:t>
            </a:r>
            <a:r>
              <a:rPr sz="3200" b="1" spc="290" dirty="0">
                <a:solidFill>
                  <a:srgbClr val="006FC0"/>
                </a:solidFill>
                <a:latin typeface="FZLTZHB--B51-0"/>
                <a:cs typeface="FZLTZHB--B51-0"/>
              </a:rPr>
              <a:t>,3)</a:t>
            </a:r>
            <a:endParaRPr sz="32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14607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9513" y="2296479"/>
            <a:ext cx="474535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30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800" b="1" spc="20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唯一的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！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4536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2957" y="2296479"/>
            <a:ext cx="44989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Python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前进的</a:t>
            </a:r>
            <a:r>
              <a:rPr sz="2800" b="1" spc="-15" dirty="0">
                <a:solidFill>
                  <a:srgbClr val="006FC0"/>
                </a:solidFill>
                <a:latin typeface="Heiti SC"/>
                <a:cs typeface="Heiti SC"/>
              </a:rPr>
              <a:t>步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伐不可阻挡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753894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  <p:extLst>
      <p:ext uri="{BB962C8B-B14F-4D97-AF65-F5344CB8AC3E}">
        <p14:creationId xmlns:p14="http://schemas.microsoft.com/office/powerpoint/2010/main" val="3986163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669" y="1670226"/>
            <a:ext cx="5628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计算机系统结构时代到</a:t>
            </a:r>
            <a:r>
              <a:rPr sz="2000" b="1" spc="-15" dirty="0">
                <a:latin typeface="Heiti SC"/>
                <a:cs typeface="Heiti SC"/>
              </a:rPr>
              <a:t>人</a:t>
            </a:r>
            <a:r>
              <a:rPr sz="2000" b="1" dirty="0">
                <a:latin typeface="Heiti SC"/>
                <a:cs typeface="Heiti SC"/>
              </a:rPr>
              <a:t>工智</a:t>
            </a:r>
            <a:r>
              <a:rPr sz="2000" b="1" spc="-15" dirty="0">
                <a:latin typeface="Heiti SC"/>
                <a:cs typeface="Heiti SC"/>
              </a:rPr>
              <a:t>能</a:t>
            </a:r>
            <a:r>
              <a:rPr sz="2000" b="1" dirty="0">
                <a:latin typeface="Heiti SC"/>
                <a:cs typeface="Heiti SC"/>
              </a:rPr>
              <a:t>时代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演进</a:t>
            </a:r>
            <a:r>
              <a:rPr sz="2000" b="1" spc="-15" dirty="0">
                <a:latin typeface="Heiti SC"/>
                <a:cs typeface="Heiti SC"/>
              </a:rPr>
              <a:t>路</a:t>
            </a:r>
            <a:r>
              <a:rPr sz="2000" b="1" dirty="0">
                <a:latin typeface="Heiti SC"/>
                <a:cs typeface="Heiti SC"/>
              </a:rPr>
              <a:t>线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五种编程语言的初心和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史使命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语言的通用</a:t>
            </a:r>
            <a:r>
              <a:rPr sz="2000" b="1" spc="-15" dirty="0">
                <a:latin typeface="Heiti SC"/>
                <a:cs typeface="Heiti SC"/>
              </a:rPr>
              <a:t>性</a:t>
            </a:r>
            <a:r>
              <a:rPr sz="2000" b="1" dirty="0">
                <a:latin typeface="Heiti SC"/>
                <a:cs typeface="Heiti SC"/>
              </a:rPr>
              <a:t>、简</a:t>
            </a:r>
            <a:r>
              <a:rPr sz="2000" b="1" spc="-15" dirty="0">
                <a:latin typeface="Heiti SC"/>
                <a:cs typeface="Heiti SC"/>
              </a:rPr>
              <a:t>洁</a:t>
            </a:r>
            <a:r>
              <a:rPr sz="2000" b="1" dirty="0">
                <a:latin typeface="Heiti SC"/>
                <a:cs typeface="Heiti SC"/>
              </a:rPr>
              <a:t>性和</a:t>
            </a:r>
            <a:r>
              <a:rPr sz="2000" b="1" spc="-15" dirty="0">
                <a:latin typeface="Heiti SC"/>
                <a:cs typeface="Heiti SC"/>
              </a:rPr>
              <a:t>生</a:t>
            </a:r>
            <a:r>
              <a:rPr sz="2000" b="1" dirty="0">
                <a:latin typeface="Heiti SC"/>
                <a:cs typeface="Heiti SC"/>
              </a:rPr>
              <a:t>态性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5" dirty="0">
                <a:latin typeface="Arial"/>
                <a:cs typeface="Arial"/>
              </a:rPr>
              <a:t>Python</a:t>
            </a:r>
            <a:r>
              <a:rPr sz="2000" b="1" spc="5" dirty="0">
                <a:latin typeface="Heiti SC"/>
                <a:cs typeface="Heiti SC"/>
              </a:rPr>
              <a:t>是以</a:t>
            </a:r>
            <a:r>
              <a:rPr sz="2000" b="1" spc="-5" dirty="0">
                <a:latin typeface="Heiti SC"/>
                <a:cs typeface="Heiti SC"/>
              </a:rPr>
              <a:t>计</a:t>
            </a:r>
            <a:r>
              <a:rPr sz="2000" b="1" spc="5" dirty="0">
                <a:latin typeface="Heiti SC"/>
                <a:cs typeface="Heiti SC"/>
              </a:rPr>
              <a:t>算生</a:t>
            </a:r>
            <a:r>
              <a:rPr sz="2000" b="1" spc="-15" dirty="0">
                <a:latin typeface="Heiti SC"/>
                <a:cs typeface="Heiti SC"/>
              </a:rPr>
              <a:t>态</a:t>
            </a:r>
            <a:r>
              <a:rPr sz="2000" b="1" spc="5" dirty="0">
                <a:latin typeface="Heiti SC"/>
                <a:cs typeface="Heiti SC"/>
              </a:rPr>
              <a:t>为标</a:t>
            </a:r>
            <a:r>
              <a:rPr sz="2000" b="1" spc="-15" dirty="0">
                <a:latin typeface="Heiti SC"/>
                <a:cs typeface="Heiti SC"/>
              </a:rPr>
              <a:t>志</a:t>
            </a:r>
            <a:r>
              <a:rPr sz="2000" b="1" spc="10" dirty="0">
                <a:latin typeface="Heiti SC"/>
                <a:cs typeface="Heiti SC"/>
              </a:rPr>
              <a:t>的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-10" dirty="0">
                <a:latin typeface="Heiti SC"/>
                <a:cs typeface="Heiti SC"/>
              </a:rPr>
              <a:t>超</a:t>
            </a:r>
            <a:r>
              <a:rPr sz="2000" b="1" spc="5" dirty="0">
                <a:latin typeface="Heiti SC"/>
                <a:cs typeface="Heiti SC"/>
              </a:rPr>
              <a:t>级语</a:t>
            </a:r>
            <a:r>
              <a:rPr sz="2000" b="1" spc="-1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254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740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755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5975">
              <a:lnSpc>
                <a:spcPct val="100000"/>
              </a:lnSpc>
            </a:pP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该如何解释呢？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这是一个二进制数字</a:t>
            </a:r>
            <a:r>
              <a:rPr sz="2400" b="1" spc="90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或</a:t>
            </a:r>
            <a:r>
              <a:rPr sz="2400" b="1" dirty="0">
                <a:latin typeface="Heiti SC"/>
                <a:cs typeface="Heiti SC"/>
              </a:rPr>
              <a:t>者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十进制数字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作为二进制数字，</a:t>
            </a:r>
            <a:r>
              <a:rPr sz="2000" b="1" spc="120" dirty="0">
                <a:latin typeface="Arial"/>
                <a:cs typeface="Arial"/>
              </a:rPr>
              <a:t>10</a:t>
            </a:r>
            <a:r>
              <a:rPr sz="2000" b="1" spc="95" dirty="0">
                <a:latin typeface="Arial"/>
                <a:cs typeface="Arial"/>
              </a:rPr>
              <a:t>,011,10</a:t>
            </a:r>
            <a:r>
              <a:rPr sz="2000" b="1" spc="114" dirty="0">
                <a:latin typeface="Arial"/>
                <a:cs typeface="Arial"/>
              </a:rPr>
              <a:t>1</a:t>
            </a:r>
            <a:r>
              <a:rPr sz="2000" b="1" dirty="0">
                <a:latin typeface="Heiti SC"/>
                <a:cs typeface="Heiti SC"/>
              </a:rPr>
              <a:t>的值是十进</a:t>
            </a:r>
            <a:r>
              <a:rPr sz="2000" b="1" spc="-15" dirty="0">
                <a:latin typeface="Heiti SC"/>
                <a:cs typeface="Heiti SC"/>
              </a:rPr>
              <a:t>制</a:t>
            </a:r>
            <a:r>
              <a:rPr sz="2000" b="1" spc="120" dirty="0">
                <a:latin typeface="Arial"/>
                <a:cs typeface="Arial"/>
              </a:rPr>
              <a:t>157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这是一段文本</a:t>
            </a:r>
            <a:r>
              <a:rPr sz="2400" b="1" spc="9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或者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用逗号</a:t>
            </a:r>
            <a:r>
              <a:rPr sz="2400" b="1" spc="10" dirty="0">
                <a:latin typeface="Arial"/>
                <a:cs typeface="Arial"/>
              </a:rPr>
              <a:t>,</a:t>
            </a:r>
            <a:r>
              <a:rPr sz="2400" b="1" dirty="0">
                <a:latin typeface="Heiti SC"/>
                <a:cs typeface="Heiti SC"/>
              </a:rPr>
              <a:t>分隔</a:t>
            </a:r>
            <a:r>
              <a:rPr sz="2400" b="1" spc="-5" dirty="0">
                <a:latin typeface="Heiti SC"/>
                <a:cs typeface="Heiti SC"/>
              </a:rPr>
              <a:t>的</a:t>
            </a:r>
            <a:r>
              <a:rPr sz="2400" b="1" spc="135" dirty="0">
                <a:latin typeface="Arial"/>
                <a:cs typeface="Arial"/>
              </a:rPr>
              <a:t>3</a:t>
            </a:r>
            <a:r>
              <a:rPr sz="2400" b="1" spc="-5" dirty="0">
                <a:latin typeface="Heiti SC"/>
                <a:cs typeface="Heiti SC"/>
              </a:rPr>
              <a:t>个数字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作为一段文本，逗号是</a:t>
            </a:r>
            <a:r>
              <a:rPr sz="2000" b="1" spc="-15" dirty="0">
                <a:latin typeface="Heiti SC"/>
                <a:cs typeface="Heiti SC"/>
              </a:rPr>
              <a:t>文</a:t>
            </a:r>
            <a:r>
              <a:rPr sz="2000" b="1" dirty="0">
                <a:latin typeface="Heiti SC"/>
                <a:cs typeface="Heiti SC"/>
              </a:rPr>
              <a:t>本中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一部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dirty="0">
                <a:latin typeface="Heiti SC"/>
                <a:cs typeface="Heiti SC"/>
              </a:rPr>
              <a:t>，一</a:t>
            </a:r>
            <a:r>
              <a:rPr sz="2000" b="1" spc="-15" dirty="0">
                <a:latin typeface="Heiti SC"/>
                <a:cs typeface="Heiti SC"/>
              </a:rPr>
              <a:t>共</a:t>
            </a:r>
            <a:r>
              <a:rPr sz="2000" b="1" dirty="0">
                <a:latin typeface="Heiti SC"/>
                <a:cs typeface="Heiti SC"/>
              </a:rPr>
              <a:t>包</a:t>
            </a:r>
            <a:r>
              <a:rPr sz="2000" b="1" spc="5" dirty="0">
                <a:latin typeface="Heiti SC"/>
                <a:cs typeface="Heiti SC"/>
              </a:rPr>
              <a:t>含</a:t>
            </a:r>
            <a:r>
              <a:rPr sz="2000" b="1" spc="-95" dirty="0">
                <a:latin typeface="FZLTZHB--B51-0"/>
                <a:cs typeface="FZLTZHB--B51-0"/>
              </a:rPr>
              <a:t>1</a:t>
            </a:r>
            <a:r>
              <a:rPr sz="2000" b="1" spc="-105" dirty="0">
                <a:latin typeface="FZLTZHB--B51-0"/>
                <a:cs typeface="FZLTZHB--B51-0"/>
              </a:rPr>
              <a:t>0</a:t>
            </a:r>
            <a:r>
              <a:rPr sz="2000" b="1" dirty="0">
                <a:latin typeface="Heiti SC"/>
                <a:cs typeface="Heiti SC"/>
              </a:rPr>
              <a:t>个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17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48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1282" y="1996859"/>
            <a:ext cx="590105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实例</a:t>
            </a:r>
            <a:r>
              <a:rPr sz="4400" spc="-25" dirty="0">
                <a:latin typeface="Arial"/>
                <a:cs typeface="Arial"/>
              </a:rPr>
              <a:t>2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蟒蛇绘制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6695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问题分析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102016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0036" y="1529831"/>
            <a:ext cx="5499735" cy="233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貌似很有趣，可以来试试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先学会蟒蛇绘制，再绘朵玫瑰花送</a:t>
            </a:r>
            <a:r>
              <a:rPr sz="2400" b="1" spc="5" dirty="0">
                <a:latin typeface="Heiti SC"/>
                <a:cs typeface="Heiti SC"/>
              </a:rPr>
              <a:t>给</a:t>
            </a:r>
            <a:r>
              <a:rPr sz="2400" b="1" spc="-135" dirty="0">
                <a:latin typeface="Arial"/>
                <a:cs typeface="Arial"/>
              </a:rPr>
              <a:t>TA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953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设计蟒蛇的基本形状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083" y="2427732"/>
            <a:ext cx="4751832" cy="158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220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70" y="1529831"/>
            <a:ext cx="7320915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4310">
              <a:lnSpc>
                <a:spcPct val="100000"/>
              </a:lnSpc>
            </a:pP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用程序绘制一条蟒</a:t>
            </a:r>
            <a:r>
              <a:rPr lang="zh-CN" altLang="en-US" sz="2400" b="1" dirty="0">
                <a:solidFill>
                  <a:srgbClr val="006FC0"/>
                </a:solidFill>
                <a:latin typeface="Heiti SC"/>
              </a:rPr>
              <a:t>蛇</a:t>
            </a:r>
            <a:endParaRPr sz="2400" b="1" dirty="0">
              <a:solidFill>
                <a:srgbClr val="006FC0"/>
              </a:solidFill>
              <a:latin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问</a:t>
            </a:r>
            <a:r>
              <a:rPr sz="2400" b="1" spc="-5" dirty="0">
                <a:latin typeface="Heiti SC"/>
                <a:cs typeface="Heiti SC"/>
              </a:rPr>
              <a:t>题</a:t>
            </a:r>
            <a:r>
              <a:rPr sz="2400" b="1" spc="15" dirty="0">
                <a:latin typeface="Arial"/>
                <a:cs typeface="Arial"/>
              </a:rPr>
              <a:t>1</a:t>
            </a:r>
            <a:r>
              <a:rPr sz="2400" b="1" spc="10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计算机绘图是什么原理？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59118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一段程序为何能够产生</a:t>
            </a:r>
            <a:r>
              <a:rPr sz="2000" b="1" spc="-10" dirty="0">
                <a:latin typeface="Heiti SC"/>
                <a:cs typeface="Heiti SC"/>
              </a:rPr>
              <a:t>窗</a:t>
            </a:r>
            <a:r>
              <a:rPr sz="2000" b="1" dirty="0">
                <a:latin typeface="Heiti SC"/>
                <a:cs typeface="Heiti SC"/>
              </a:rPr>
              <a:t>体？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dirty="0">
                <a:latin typeface="Heiti SC"/>
                <a:cs typeface="Heiti SC"/>
              </a:rPr>
              <a:t>何能</a:t>
            </a:r>
            <a:r>
              <a:rPr sz="2000" b="1" spc="-10" dirty="0">
                <a:latin typeface="Heiti SC"/>
                <a:cs typeface="Heiti SC"/>
              </a:rPr>
              <a:t>在</a:t>
            </a:r>
            <a:r>
              <a:rPr sz="2000" b="1" dirty="0">
                <a:latin typeface="Heiti SC"/>
                <a:cs typeface="Heiti SC"/>
              </a:rPr>
              <a:t>窗体</a:t>
            </a:r>
            <a:r>
              <a:rPr sz="2000" b="1" spc="-10" dirty="0">
                <a:latin typeface="Heiti SC"/>
                <a:cs typeface="Heiti SC"/>
              </a:rPr>
              <a:t>上</a:t>
            </a:r>
            <a:r>
              <a:rPr sz="2000" b="1" dirty="0">
                <a:latin typeface="Heiti SC"/>
                <a:cs typeface="Heiti SC"/>
              </a:rPr>
              <a:t>绘制</a:t>
            </a:r>
            <a:r>
              <a:rPr sz="2000" b="1" spc="-10" dirty="0">
                <a:latin typeface="Heiti SC"/>
                <a:cs typeface="Heiti SC"/>
              </a:rPr>
              <a:t>图</a:t>
            </a:r>
            <a:r>
              <a:rPr sz="2000" b="1" dirty="0">
                <a:latin typeface="Heiti SC"/>
                <a:cs typeface="Heiti SC"/>
              </a:rPr>
              <a:t>形？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</a:t>
            </a:r>
            <a:r>
              <a:rPr sz="2400" b="1" spc="15" dirty="0">
                <a:latin typeface="Arial"/>
                <a:cs typeface="Arial"/>
              </a:rPr>
              <a:t>2: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蟒蛇绘制从哪里开始呢？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68516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如何绘制一条线？如何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弧形</a:t>
            </a:r>
            <a:r>
              <a:rPr sz="2000" b="1" spc="-15" dirty="0">
                <a:latin typeface="Heiti SC"/>
                <a:cs typeface="Heiti SC"/>
              </a:rPr>
              <a:t>？</a:t>
            </a:r>
            <a:r>
              <a:rPr sz="2000" b="1" dirty="0">
                <a:latin typeface="Heiti SC"/>
                <a:cs typeface="Heiti SC"/>
              </a:rPr>
              <a:t>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蟒蛇？</a:t>
            </a:r>
            <a:endParaRPr sz="20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246459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71" y="2927212"/>
            <a:ext cx="22205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实例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746" y="2904606"/>
            <a:ext cx="2340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5608" y="3756388"/>
            <a:ext cx="1298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能否借鉴</a:t>
            </a:r>
            <a:r>
              <a:rPr sz="2000" b="1" spc="5" dirty="0">
                <a:solidFill>
                  <a:srgbClr val="D98430"/>
                </a:solidFill>
                <a:latin typeface="Heiti SC"/>
                <a:cs typeface="Heiti SC"/>
              </a:rPr>
              <a:t>？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012707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9966" y="2400991"/>
            <a:ext cx="56965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似乎无从下手，且听老师继续分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解</a:t>
            </a:r>
            <a:r>
              <a:rPr sz="2800" b="1" spc="-11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05132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实例编写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704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875905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2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供计算机程序理解的数据形式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程序设计语言不允许存在语法歧义，需要定义数据的形式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需要给</a:t>
            </a:r>
            <a:r>
              <a:rPr sz="2000" b="1" spc="100" dirty="0">
                <a:latin typeface="Arial"/>
                <a:cs typeface="Arial"/>
              </a:rPr>
              <a:t>10,011,101</a:t>
            </a:r>
            <a:r>
              <a:rPr sz="2000" b="1" dirty="0">
                <a:latin typeface="Heiti SC"/>
                <a:cs typeface="Heiti SC"/>
              </a:rPr>
              <a:t>关联一种计算机可以理</a:t>
            </a:r>
            <a:r>
              <a:rPr sz="2000" b="1" spc="-15" dirty="0">
                <a:latin typeface="Heiti SC"/>
                <a:cs typeface="Heiti SC"/>
              </a:rPr>
              <a:t>解</a:t>
            </a:r>
            <a:r>
              <a:rPr sz="2000" b="1" dirty="0">
                <a:latin typeface="Heiti SC"/>
                <a:cs typeface="Heiti SC"/>
              </a:rPr>
              <a:t>的形式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程序设计语言通过一定方式向计算机表达数据的形式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60" dirty="0">
                <a:solidFill>
                  <a:srgbClr val="1DB41D"/>
                </a:solidFill>
                <a:latin typeface="Arial"/>
                <a:cs typeface="Arial"/>
              </a:rPr>
              <a:t>123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表示文本字符串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15" dirty="0">
                <a:latin typeface="FZLTZHB--B51-0"/>
                <a:cs typeface="FZLTZHB--B51-0"/>
              </a:rPr>
              <a:t>23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spc="-120" dirty="0">
                <a:latin typeface="FZLTZHB--B51-0"/>
                <a:cs typeface="FZLTZHB--B51-0"/>
              </a:rPr>
              <a:t>12</a:t>
            </a:r>
            <a:r>
              <a:rPr sz="2000" b="1" spc="-150" dirty="0">
                <a:latin typeface="FZLTZHB--B51-0"/>
                <a:cs typeface="FZLTZHB--B51-0"/>
              </a:rPr>
              <a:t>3</a:t>
            </a:r>
            <a:r>
              <a:rPr sz="2000" b="1" dirty="0">
                <a:latin typeface="Heiti SC"/>
                <a:cs typeface="Heiti SC"/>
              </a:rPr>
              <a:t>则表</a:t>
            </a:r>
            <a:r>
              <a:rPr sz="2000" b="1" spc="-15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数字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15" dirty="0">
                <a:latin typeface="FZLTZHB--B51-0"/>
                <a:cs typeface="FZLTZHB--B51-0"/>
              </a:rPr>
              <a:t>23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4290" y="1600894"/>
            <a:ext cx="23774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使用</a:t>
            </a:r>
            <a:r>
              <a:rPr sz="2000" b="1" spc="35" dirty="0">
                <a:latin typeface="Arial"/>
                <a:cs typeface="Arial"/>
              </a:rPr>
              <a:t>ID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的文件方式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2056" y="2210992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编写代码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2056" y="2820846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并保存为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754" y="3430446"/>
            <a:ext cx="257429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onDr</a:t>
            </a:r>
            <a:r>
              <a:rPr sz="2000" b="1" spc="70" dirty="0">
                <a:latin typeface="Arial"/>
                <a:cs typeface="Arial"/>
              </a:rPr>
              <a:t>a</a:t>
            </a:r>
            <a:r>
              <a:rPr sz="2000" b="1" spc="60" dirty="0">
                <a:latin typeface="Arial"/>
                <a:cs typeface="Arial"/>
              </a:rPr>
              <a:t>w</a:t>
            </a:r>
            <a:r>
              <a:rPr sz="2000" b="1" spc="55" dirty="0">
                <a:latin typeface="Arial"/>
                <a:cs typeface="Arial"/>
              </a:rPr>
              <a:t>.py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文件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6571" y="148070"/>
            <a:ext cx="3583304" cy="491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1841621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运行效果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0161" y="1496938"/>
            <a:ext cx="3505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ID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3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打开文件，按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2083307"/>
            <a:ext cx="4608576" cy="270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858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47613" y="397432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程序关键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71" y="148070"/>
            <a:ext cx="15830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571" y="441158"/>
            <a:ext cx="14719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571" y="733766"/>
            <a:ext cx="3583304" cy="432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3074" y="340613"/>
            <a:ext cx="4607560" cy="360045"/>
          </a:xfrm>
          <a:custGeom>
            <a:avLst/>
            <a:gdLst/>
            <a:ahLst/>
            <a:cxnLst/>
            <a:rect l="l" t="t" r="r" b="b"/>
            <a:pathLst>
              <a:path w="4607560" h="360045">
                <a:moveTo>
                  <a:pt x="0" y="359663"/>
                </a:moveTo>
                <a:lnTo>
                  <a:pt x="4607052" y="359663"/>
                </a:lnTo>
                <a:lnTo>
                  <a:pt x="46070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786" y="1706050"/>
            <a:ext cx="2061845" cy="210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import</a:t>
            </a:r>
            <a:r>
              <a:rPr sz="2000" b="1" i="1" spc="-1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dirty="0">
                <a:latin typeface="Heiti SC"/>
                <a:cs typeface="Heiti SC"/>
              </a:rPr>
              <a:t>保留字</a:t>
            </a:r>
            <a:endParaRPr sz="2000">
              <a:latin typeface="Heiti SC"/>
              <a:cs typeface="Heiti SC"/>
            </a:endParaRPr>
          </a:p>
          <a:p>
            <a:pPr marL="12065" marR="5080" algn="ctr">
              <a:lnSpc>
                <a:spcPct val="200000"/>
              </a:lnSpc>
            </a:pPr>
            <a:r>
              <a:rPr sz="2000" b="1" dirty="0">
                <a:latin typeface="Heiti SC"/>
                <a:cs typeface="Heiti SC"/>
              </a:rPr>
              <a:t>引入了一个绘图库 名字叫：</a:t>
            </a:r>
            <a:r>
              <a:rPr sz="2000" b="1" spc="105" dirty="0">
                <a:solidFill>
                  <a:srgbClr val="1DB41D"/>
                </a:solidFill>
                <a:latin typeface="Arial"/>
                <a:cs typeface="Arial"/>
              </a:rPr>
              <a:t>tu</a:t>
            </a:r>
            <a:r>
              <a:rPr sz="2000" b="1" spc="145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2000" b="1" spc="1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2000" b="1" spc="2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没错，就是</a:t>
            </a:r>
            <a:r>
              <a:rPr sz="2000" b="1" spc="75" dirty="0">
                <a:latin typeface="Heiti SC"/>
                <a:cs typeface="Heiti SC"/>
              </a:rPr>
              <a:t> </a:t>
            </a:r>
            <a:r>
              <a:rPr sz="2000" b="1" dirty="0">
                <a:solidFill>
                  <a:srgbClr val="1DB41D"/>
                </a:solidFill>
                <a:latin typeface="Heiti SC"/>
                <a:cs typeface="Heiti SC"/>
              </a:rPr>
              <a:t>海龟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089550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32177" y="2400991"/>
            <a:ext cx="53517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准备好电脑，与老师一起编码吧！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348482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097660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4612" y="101560"/>
            <a:ext cx="15830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94422"/>
            <a:ext cx="3583304" cy="459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0" dirty="0">
                <a:latin typeface="FZLTZHB--B51-0"/>
                <a:cs typeface="FZLTZHB--B51-0"/>
              </a:rPr>
              <a:t>-</a:t>
            </a:r>
            <a:r>
              <a:rPr sz="1600" b="1" spc="-170" dirty="0">
                <a:latin typeface="FZLTZHB--B51-0"/>
                <a:cs typeface="FZLTZHB--B51-0"/>
              </a:rPr>
              <a:t>2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-21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 dirty="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-4</a:t>
            </a:r>
            <a:r>
              <a:rPr sz="1600" b="1" spc="25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 dirty="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</a:t>
            </a:r>
            <a:r>
              <a:rPr sz="1600" b="1" spc="20" dirty="0">
                <a:latin typeface="FZLTZHB--B51-0"/>
                <a:cs typeface="FZLTZHB--B51-0"/>
              </a:rPr>
              <a:t>4</a:t>
            </a:r>
            <a:r>
              <a:rPr sz="1600" b="1" spc="-200" dirty="0">
                <a:latin typeface="FZLTZHB--B51-0"/>
                <a:cs typeface="FZLTZHB--B51-0"/>
              </a:rPr>
              <a:t>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75" dirty="0">
                <a:latin typeface="FZLTZHB--B51-0"/>
                <a:cs typeface="FZLTZHB--B51-0"/>
              </a:rPr>
              <a:t>2</a:t>
            </a:r>
            <a:r>
              <a:rPr sz="1600" b="1" spc="65" dirty="0">
                <a:latin typeface="FZLTZHB--B51-0"/>
                <a:cs typeface="FZLTZHB--B51-0"/>
              </a:rPr>
              <a:t>/</a:t>
            </a:r>
            <a:r>
              <a:rPr sz="1600" b="1" spc="130" dirty="0">
                <a:latin typeface="FZLTZHB--B51-0"/>
                <a:cs typeface="FZLTZHB--B51-0"/>
              </a:rPr>
              <a:t>3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0204" y="4739498"/>
            <a:ext cx="168656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原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创</a:t>
            </a:r>
            <a:r>
              <a:rPr sz="1400" b="1" spc="5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1400" b="1" spc="70" dirty="0">
                <a:solidFill>
                  <a:srgbClr val="006FC0"/>
                </a:solidFill>
                <a:latin typeface="Arial"/>
                <a:cs typeface="Arial"/>
              </a:rPr>
              <a:t>@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嵩天老师团队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628" y="1851660"/>
            <a:ext cx="4274820" cy="142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854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720598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5639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r>
              <a:rPr sz="2400" b="1" spc="-10" dirty="0">
                <a:latin typeface="Heiti SC"/>
                <a:cs typeface="Heiti SC"/>
              </a:rPr>
              <a:t>共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行代码，但很多行类似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行代码能够掌握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基本绘图方法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参考框架结构、逐行分析、逐词理解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156474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21030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程序参数的改变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蟒蛇的颜色：黑色、白色、七彩</a:t>
            </a:r>
            <a:r>
              <a:rPr sz="2400" b="1" spc="-30" dirty="0">
                <a:latin typeface="Heiti SC"/>
                <a:cs typeface="Heiti SC"/>
              </a:rPr>
              <a:t>色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蟒蛇的长度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节、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dirty="0">
                <a:latin typeface="Heiti SC"/>
                <a:cs typeface="Heiti SC"/>
              </a:rPr>
              <a:t>蟒蛇的方向：向左走、斜着</a:t>
            </a:r>
            <a:r>
              <a:rPr sz="2400" b="1" spc="-25" dirty="0">
                <a:latin typeface="Heiti SC"/>
                <a:cs typeface="Heiti SC"/>
              </a:rPr>
              <a:t>走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2011337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3660" y="1603745"/>
            <a:ext cx="69437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7879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</a:t>
            </a:r>
            <a:r>
              <a:rPr sz="2400" b="1" spc="-10" dirty="0">
                <a:latin typeface="Heiti SC"/>
                <a:cs typeface="Heiti SC"/>
              </a:rPr>
              <a:t>制</a:t>
            </a:r>
            <a:r>
              <a:rPr sz="2400" b="1" dirty="0">
                <a:latin typeface="Heiti SC"/>
                <a:cs typeface="Heiti SC"/>
              </a:rPr>
              <a:t>问题是各类图像绘制问题的代表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圆形绘制、五角星绘制、国旗绘制、机器猫绘</a:t>
            </a:r>
            <a:r>
              <a:rPr sz="2400" b="1" spc="5" dirty="0">
                <a:latin typeface="Heiti SC"/>
                <a:cs typeface="Heiti SC"/>
              </a:rPr>
              <a:t>制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掌握绘制一条线的方法，就可以绘制整个世界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608437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15167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1514" y="1529831"/>
            <a:ext cx="17005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4905" y="247788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整数类型：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4123" y="2495877"/>
            <a:ext cx="13665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70" dirty="0">
                <a:latin typeface="FZLTZHB--B51-0"/>
                <a:cs typeface="FZLTZHB--B51-0"/>
              </a:rPr>
              <a:t>10011101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4905" y="3209161"/>
            <a:ext cx="21342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字符串类型：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735" y="3227171"/>
            <a:ext cx="20377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4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10,011,10</a:t>
            </a:r>
            <a:r>
              <a:rPr sz="2400" b="1" spc="5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400" b="1" spc="33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4905" y="394125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6588" y="3959247"/>
            <a:ext cx="2378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53440" algn="l"/>
                <a:tab pos="1694180" algn="l"/>
              </a:tabLst>
            </a:pPr>
            <a:r>
              <a:rPr sz="2400" b="1" spc="195" dirty="0">
                <a:latin typeface="FZLTZHB--B51-0"/>
                <a:cs typeface="FZLTZHB--B51-0"/>
              </a:rPr>
              <a:t>[10,	</a:t>
            </a:r>
            <a:r>
              <a:rPr sz="2400" b="1" spc="90" dirty="0">
                <a:latin typeface="FZLTZHB--B51-0"/>
                <a:cs typeface="FZLTZHB--B51-0"/>
              </a:rPr>
              <a:t>011,	</a:t>
            </a:r>
            <a:r>
              <a:rPr sz="2400" b="1" spc="75" dirty="0">
                <a:latin typeface="FZLTZHB--B51-0"/>
                <a:cs typeface="FZLTZHB--B51-0"/>
              </a:rPr>
              <a:t>101]</a:t>
            </a:r>
            <a:endParaRPr sz="2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673" y="1216589"/>
            <a:ext cx="66332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小惊喜：这些图像都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是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2800" b="1" spc="5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ho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800" b="1" spc="5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403" y="4490416"/>
            <a:ext cx="53003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1DB41D"/>
                </a:solidFill>
                <a:latin typeface="Heiti SC"/>
                <a:cs typeface="Heiti SC"/>
              </a:rPr>
              <a:t>更多作品请参考：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tt</a:t>
            </a:r>
            <a:r>
              <a:rPr sz="1400" b="1" spc="55" dirty="0">
                <a:solidFill>
                  <a:srgbClr val="1DB41D"/>
                </a:solidFill>
                <a:latin typeface="Arial"/>
                <a:cs typeface="Arial"/>
              </a:rPr>
              <a:t>ps: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114" dirty="0">
                <a:solidFill>
                  <a:srgbClr val="1DB41D"/>
                </a:solidFill>
                <a:latin typeface="Arial"/>
                <a:cs typeface="Arial"/>
              </a:rPr>
              <a:t>/p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y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on123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.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o/</a:t>
            </a:r>
            <a:r>
              <a:rPr sz="1400" b="1" spc="7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nd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30" dirty="0">
                <a:solidFill>
                  <a:srgbClr val="1DB41D"/>
                </a:solidFill>
                <a:latin typeface="Arial"/>
                <a:cs typeface="Arial"/>
              </a:rPr>
              <a:t>x</a:t>
            </a:r>
            <a:r>
              <a:rPr sz="1400" b="1" spc="17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2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60" dirty="0">
                <a:solidFill>
                  <a:srgbClr val="1DB41D"/>
                </a:solidFill>
                <a:latin typeface="Arial"/>
                <a:cs typeface="Arial"/>
              </a:rPr>
              <a:t>u</a:t>
            </a:r>
            <a:r>
              <a:rPr sz="1400" b="1" spc="9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15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1400" b="1" spc="-6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-70" dirty="0">
                <a:solidFill>
                  <a:srgbClr val="1DB41D"/>
                </a:solidFill>
                <a:latin typeface="Arial"/>
                <a:cs typeface="Arial"/>
              </a:rPr>
              <a:t>_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d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a</a:t>
            </a:r>
            <a:r>
              <a:rPr sz="1400" b="1" spc="95" dirty="0">
                <a:solidFill>
                  <a:srgbClr val="1DB41D"/>
                </a:solidFill>
                <a:latin typeface="Arial"/>
                <a:cs typeface="Arial"/>
              </a:rPr>
              <a:t>w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036" y="2139695"/>
            <a:ext cx="1889760" cy="1926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6288" y="2139695"/>
            <a:ext cx="2182367" cy="1923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771" y="2139695"/>
            <a:ext cx="2849879" cy="1923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321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01440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578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39214" y="1996859"/>
            <a:ext cx="54667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模块</a:t>
            </a:r>
            <a:r>
              <a:rPr sz="4400" spc="-25" dirty="0">
                <a:latin typeface="Arial"/>
                <a:cs typeface="Arial"/>
              </a:rPr>
              <a:t>1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220" dirty="0">
                <a:latin typeface="Arial"/>
                <a:cs typeface="Arial"/>
              </a:rPr>
              <a:t>tle</a:t>
            </a:r>
            <a:r>
              <a:rPr sz="4400" dirty="0">
                <a:latin typeface="Arial Unicode MS"/>
                <a:cs typeface="Arial Unicode MS"/>
              </a:rPr>
              <a:t>库的使用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58395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  <p:extLst>
      <p:ext uri="{BB962C8B-B14F-4D97-AF65-F5344CB8AC3E}">
        <p14:creationId xmlns:p14="http://schemas.microsoft.com/office/powerpoint/2010/main" val="10545092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6934" y="1573325"/>
            <a:ext cx="2529840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库基本介绍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绘图窗体布局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空间坐标体系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角度坐标体系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色彩体系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86042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645" y="2303830"/>
            <a:ext cx="3886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库基本介绍</a:t>
            </a:r>
          </a:p>
        </p:txBody>
      </p:sp>
    </p:spTree>
    <p:extLst>
      <p:ext uri="{BB962C8B-B14F-4D97-AF65-F5344CB8AC3E}">
        <p14:creationId xmlns:p14="http://schemas.microsoft.com/office/powerpoint/2010/main" val="874664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库概述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7650480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3745">
              <a:lnSpc>
                <a:spcPct val="100000"/>
              </a:lnSpc>
            </a:pP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库是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绘图体系的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实现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3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5" dirty="0">
                <a:latin typeface="Heiti SC"/>
                <a:cs typeface="Heiti SC"/>
              </a:rPr>
              <a:t>绘图体系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35" dirty="0">
                <a:latin typeface="Arial"/>
                <a:cs typeface="Arial"/>
              </a:rPr>
              <a:t>1969</a:t>
            </a:r>
            <a:r>
              <a:rPr sz="2400" b="1" dirty="0">
                <a:latin typeface="Heiti SC"/>
                <a:cs typeface="Heiti SC"/>
              </a:rPr>
              <a:t>年诞生，主要用于程序设计入门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语言的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标准库</a:t>
            </a:r>
            <a:r>
              <a:rPr sz="2400" b="1" dirty="0">
                <a:latin typeface="Heiti SC"/>
                <a:cs typeface="Heiti SC"/>
              </a:rPr>
              <a:t>之一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入门级的图形绘制函数库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288664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标准库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22145" y="1620010"/>
            <a:ext cx="53022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计算生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态</a:t>
            </a:r>
            <a:r>
              <a:rPr sz="2400" b="1" spc="114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标准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r>
              <a:rPr sz="2400" b="1" spc="10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2621533"/>
            <a:ext cx="7258684" cy="1794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标准库：随解释器直接安装到操作系统中的功能模块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第三方库：需要经过安装才能使用的功能模块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库</a:t>
            </a:r>
            <a:r>
              <a:rPr sz="2400" b="1" spc="5" dirty="0">
                <a:latin typeface="Arial"/>
                <a:cs typeface="Arial"/>
              </a:rPr>
              <a:t>Li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85" dirty="0">
                <a:latin typeface="Arial"/>
                <a:cs typeface="Arial"/>
              </a:rPr>
              <a:t>r</a:t>
            </a:r>
            <a:r>
              <a:rPr sz="2400" b="1" spc="45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、包</a:t>
            </a:r>
            <a:r>
              <a:rPr sz="2400" b="1" spc="-10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ackag</a:t>
            </a:r>
            <a:r>
              <a:rPr sz="2400" b="1" spc="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、模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45" dirty="0">
                <a:latin typeface="Arial"/>
                <a:cs typeface="Arial"/>
              </a:rPr>
              <a:t>Modul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，统称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模块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28530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的原（</a:t>
            </a:r>
            <a:r>
              <a:rPr spc="170" dirty="0">
                <a:latin typeface="Arial"/>
                <a:cs typeface="Arial"/>
              </a:rPr>
              <a:t>wa</a:t>
            </a:r>
            <a:r>
              <a:rPr spc="13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）理（</a:t>
            </a:r>
            <a:r>
              <a:rPr spc="75" dirty="0">
                <a:latin typeface="Arial"/>
                <a:cs typeface="Arial"/>
              </a:rPr>
              <a:t>f</a:t>
            </a:r>
            <a:r>
              <a:rPr spc="165" dirty="0">
                <a:latin typeface="Arial"/>
                <a:cs typeface="Arial"/>
              </a:rPr>
              <a:t>a</a:t>
            </a:r>
            <a:r>
              <a:rPr spc="-5" dirty="0">
                <a:latin typeface="Arial Unicode MS"/>
                <a:cs typeface="Arial Unicode MS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6649084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1505">
              <a:lnSpc>
                <a:spcPct val="100000"/>
              </a:lnSpc>
            </a:pP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是一种真实的存在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有一只海龟，其实在窗体正中心，在画布上游走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走过的轨迹形成了绘制的图形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海龟由程序控制，可以变换颜色、改变宽度等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165767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4940</Words>
  <Application>Microsoft Macintosh PowerPoint</Application>
  <PresentationFormat>全屏显示(16:9)</PresentationFormat>
  <Paragraphs>1105</Paragraphs>
  <Slides>172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84" baseType="lpstr">
      <vt:lpstr>等线</vt:lpstr>
      <vt:lpstr>Arial Unicode MS</vt:lpstr>
      <vt:lpstr>FZLTZHB--B51-0</vt:lpstr>
      <vt:lpstr>Heiti SC</vt:lpstr>
      <vt:lpstr>Heiti SC Medium</vt:lpstr>
      <vt:lpstr>Andale Mono</vt:lpstr>
      <vt:lpstr>Arial</vt:lpstr>
      <vt:lpstr>Calibri</vt:lpstr>
      <vt:lpstr>Menlo</vt:lpstr>
      <vt:lpstr>Palatino</vt:lpstr>
      <vt:lpstr>Times New Roman</vt:lpstr>
      <vt:lpstr>Office Theme</vt:lpstr>
      <vt:lpstr>PowerPoint 演示文稿</vt:lpstr>
      <vt:lpstr>本章概要</vt:lpstr>
      <vt:lpstr>Python语言程序设计</vt:lpstr>
      <vt:lpstr>Python程序语法元素分析</vt:lpstr>
      <vt:lpstr>PowerPoint 演示文稿</vt:lpstr>
      <vt:lpstr>(26/35)</vt:lpstr>
      <vt:lpstr>数据类型</vt:lpstr>
      <vt:lpstr>数据类型</vt:lpstr>
      <vt:lpstr>数据类型</vt:lpstr>
      <vt:lpstr>由0个或多个字符组成的有序字符序列</vt:lpstr>
      <vt:lpstr>字符串的序号</vt:lpstr>
      <vt:lpstr>字符串的使用</vt:lpstr>
      <vt:lpstr>列表类型</vt:lpstr>
      <vt:lpstr>Python程序的输入输出</vt:lpstr>
      <vt:lpstr>输入函数 input()</vt:lpstr>
      <vt:lpstr>输出函数 print()</vt:lpstr>
      <vt:lpstr>输出函数 print()</vt:lpstr>
      <vt:lpstr>评估函数 eval()</vt:lpstr>
      <vt:lpstr>评估函数 eval()</vt:lpstr>
      <vt:lpstr>PowerPoint 演示文稿</vt:lpstr>
      <vt:lpstr>单元小结</vt:lpstr>
      <vt:lpstr>Python程序语法元素分析</vt:lpstr>
      <vt:lpstr>PowerPoint 演示文稿</vt:lpstr>
      <vt:lpstr>举一反三</vt:lpstr>
      <vt:lpstr>举一反三</vt:lpstr>
      <vt:lpstr>举一反三</vt:lpstr>
      <vt:lpstr>PowerPoint 演示文稿</vt:lpstr>
      <vt:lpstr>使用说明 @Python123</vt:lpstr>
      <vt:lpstr>注册学生账号并登陆</vt:lpstr>
      <vt:lpstr>注册学生账号并登陆</vt:lpstr>
      <vt:lpstr>绑定中国大学MOOC账号</vt:lpstr>
      <vt:lpstr>绑定中国大学MOOC账号</vt:lpstr>
      <vt:lpstr>选择本课程对应实践课程</vt:lpstr>
      <vt:lpstr>本课概要</vt:lpstr>
      <vt:lpstr>第2章 Python基本图形绘制</vt:lpstr>
      <vt:lpstr>第2章 Python基本图形绘制</vt:lpstr>
      <vt:lpstr>练习与作业</vt:lpstr>
      <vt:lpstr>第2章 Python基本图形绘制</vt:lpstr>
      <vt:lpstr>PowerPoint 演示文稿</vt:lpstr>
      <vt:lpstr>PowerPoint 演示文稿</vt:lpstr>
      <vt:lpstr>Python语言程序设计</vt:lpstr>
      <vt:lpstr>单元开篇</vt:lpstr>
      <vt:lpstr>深入理解Python语言</vt:lpstr>
      <vt:lpstr>计算机技术的演进</vt:lpstr>
      <vt:lpstr>计算机技术的演进过程</vt:lpstr>
      <vt:lpstr>计算机技术的演进过程</vt:lpstr>
      <vt:lpstr>编程语言的多样初心</vt:lpstr>
      <vt:lpstr>编程语言有哪些？</vt:lpstr>
      <vt:lpstr>不同编程语言的初心和适用对象</vt:lpstr>
      <vt:lpstr>2018年以后的计算环境…</vt:lpstr>
      <vt:lpstr>Python语言的特点</vt:lpstr>
      <vt:lpstr>- Python语言是通用语言</vt:lpstr>
      <vt:lpstr>Python特点与优势</vt:lpstr>
      <vt:lpstr>PowerPoint 演示文稿</vt:lpstr>
      <vt:lpstr>PowerPoint 演示文稿</vt:lpstr>
      <vt:lpstr>如何看待Python语言？</vt:lpstr>
      <vt:lpstr>如何看待Python语言？</vt:lpstr>
      <vt:lpstr>如何看待Python语言？</vt:lpstr>
      <vt:lpstr>PowerPoint 演示文稿</vt:lpstr>
      <vt:lpstr>编程语言的种类</vt:lpstr>
      <vt:lpstr>编程语言的种类</vt:lpstr>
      <vt:lpstr>编程语言的种类</vt:lpstr>
      <vt:lpstr>编程语言种类的发展</vt:lpstr>
      <vt:lpstr>编程语言的种类</vt:lpstr>
      <vt:lpstr>Python: 唯一的"超级语言"！</vt:lpstr>
      <vt:lpstr>Python前进的步伐不可阻挡</vt:lpstr>
      <vt:lpstr>单元小结</vt:lpstr>
      <vt:lpstr>深入理解Python语言</vt:lpstr>
      <vt:lpstr>PowerPoint 演示文稿</vt:lpstr>
      <vt:lpstr>PowerPoint 演示文稿</vt:lpstr>
      <vt:lpstr>PowerPoint 演示文稿</vt:lpstr>
      <vt:lpstr>Python语言程序设计</vt:lpstr>
      <vt:lpstr>PowerPoint 演示文稿</vt:lpstr>
      <vt:lpstr>Python蟒蛇绘制</vt:lpstr>
      <vt:lpstr>Python蟒蛇绘制</vt:lpstr>
      <vt:lpstr>Python蟒蛇绘制</vt:lpstr>
      <vt:lpstr>Python蟒蛇绘制</vt:lpstr>
      <vt:lpstr>PowerPoint 演示文稿</vt:lpstr>
      <vt:lpstr>PowerPoint 演示文稿</vt:lpstr>
      <vt:lpstr>PowerPoint 演示文稿</vt:lpstr>
      <vt:lpstr>运行效果</vt:lpstr>
      <vt:lpstr>程序关键</vt:lpstr>
      <vt:lpstr>PowerPoint 演示文稿</vt:lpstr>
      <vt:lpstr>PowerPoint 演示文稿</vt:lpstr>
      <vt:lpstr>#PythonDraw.py</vt:lpstr>
      <vt:lpstr>举一反三</vt:lpstr>
      <vt:lpstr>举一反三</vt:lpstr>
      <vt:lpstr>举一反三</vt:lpstr>
      <vt:lpstr>PowerPoint 演示文稿</vt:lpstr>
      <vt:lpstr>小惊喜：这些图像都是Python海龟的作品</vt:lpstr>
      <vt:lpstr>PowerPoint 演示文稿</vt:lpstr>
      <vt:lpstr>PowerPoint 演示文稿</vt:lpstr>
      <vt:lpstr>Python语言程序设计</vt:lpstr>
      <vt:lpstr>单元开篇</vt:lpstr>
      <vt:lpstr>模块1: turtle库的使用</vt:lpstr>
      <vt:lpstr>turtle库基本介绍</vt:lpstr>
      <vt:lpstr>turtle库概述</vt:lpstr>
      <vt:lpstr>Python计算生态 = 标准库 + 第三方库</vt:lpstr>
      <vt:lpstr>turtle的原（wan）理（fa）</vt:lpstr>
      <vt:lpstr>turtle的魅力</vt:lpstr>
      <vt:lpstr>turtle绘图窗体布局</vt:lpstr>
      <vt:lpstr>turtle的绘图窗体</vt:lpstr>
      <vt:lpstr>turtle的绘图窗体</vt:lpstr>
      <vt:lpstr>turtle的绘图窗体</vt:lpstr>
      <vt:lpstr>turtle的绘图窗体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RGB色彩体系</vt:lpstr>
      <vt:lpstr>RGB色彩模式</vt:lpstr>
      <vt:lpstr>常用RGB色彩</vt:lpstr>
      <vt:lpstr>常用RGB色彩</vt:lpstr>
      <vt:lpstr>turtle的RGB色彩模式</vt:lpstr>
      <vt:lpstr>单元小结</vt:lpstr>
      <vt:lpstr>模块1: turtle库的使用</vt:lpstr>
      <vt:lpstr>PowerPoint 演示文稿</vt:lpstr>
      <vt:lpstr>Turtle绘图作品</vt:lpstr>
      <vt:lpstr>PowerPoint 演示文稿</vt:lpstr>
      <vt:lpstr>PowerPoint 演示文稿</vt:lpstr>
      <vt:lpstr>Python语言程序设计</vt:lpstr>
      <vt:lpstr>单元开篇</vt:lpstr>
      <vt:lpstr>turtle程序语法元素分析</vt:lpstr>
      <vt:lpstr>库引用与import</vt:lpstr>
      <vt:lpstr>PowerPoint 演示文稿</vt:lpstr>
      <vt:lpstr>扩充Python程序功能的方式</vt:lpstr>
      <vt:lpstr>引入turtle库</vt:lpstr>
      <vt:lpstr>import更多用法</vt:lpstr>
      <vt:lpstr>PowerPoint 演示文稿</vt:lpstr>
      <vt:lpstr>import更多用法</vt:lpstr>
      <vt:lpstr>import更多用法</vt:lpstr>
      <vt:lpstr>PowerPoint 演示文稿</vt:lpstr>
      <vt:lpstr>turtle画笔控制函数</vt:lpstr>
      <vt:lpstr>PowerPoint 演示文稿</vt:lpstr>
      <vt:lpstr>画笔控制函数</vt:lpstr>
      <vt:lpstr>画笔控制函数</vt:lpstr>
      <vt:lpstr>画笔控制函数</vt:lpstr>
      <vt:lpstr>PowerPoint 演示文稿</vt:lpstr>
      <vt:lpstr>turtle运动控制函数</vt:lpstr>
      <vt:lpstr>PowerPoint 演示文稿</vt:lpstr>
      <vt:lpstr>运动控制函数</vt:lpstr>
      <vt:lpstr>运动控制函数</vt:lpstr>
      <vt:lpstr>运动控制函数</vt:lpstr>
      <vt:lpstr>PowerPoint 演示文稿</vt:lpstr>
      <vt:lpstr>运动控制函数</vt:lpstr>
      <vt:lpstr>turtle方向控制函数</vt:lpstr>
      <vt:lpstr>PowerPoint 演示文稿</vt:lpstr>
      <vt:lpstr>方向控制函数</vt:lpstr>
      <vt:lpstr>方向控制函数</vt:lpstr>
      <vt:lpstr>方向控制函数</vt:lpstr>
      <vt:lpstr>PowerPoint 演示文稿</vt:lpstr>
      <vt:lpstr>循环语句与range()函数</vt:lpstr>
      <vt:lpstr>PowerPoint 演示文稿</vt:lpstr>
      <vt:lpstr>循环语句</vt:lpstr>
      <vt:lpstr>循环语句</vt:lpstr>
      <vt:lpstr>range()函数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单元小结</vt:lpstr>
      <vt:lpstr>turtle程序语法元素分析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Song</dc:creator>
  <cp:lastModifiedBy>谢 少军</cp:lastModifiedBy>
  <cp:revision>79</cp:revision>
  <dcterms:created xsi:type="dcterms:W3CDTF">2020-08-12T21:27:29Z</dcterms:created>
  <dcterms:modified xsi:type="dcterms:W3CDTF">2020-09-23T07:57:05Z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2020-08-12T00:00:00Z</vt:filetime>
  </property>
</Properties>
</file>